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Open Sans SemiBold"/>
      <p:regular r:id="rId31"/>
      <p:bold r:id="rId32"/>
      <p:italic r:id="rId33"/>
      <p:boldItalic r:id="rId34"/>
    </p:embeddedFont>
    <p:embeddedFont>
      <p:font typeface="Open Sans Medium"/>
      <p:regular r:id="rId35"/>
      <p:bold r:id="rId36"/>
      <p:italic r:id="rId37"/>
      <p:boldItalic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3" roundtripDataSignature="AMtx7mi/nOFZFzRpDFdWkvkK8OgImh+l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6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43" Type="http://customschemas.google.com/relationships/presentationmetadata" Target="meta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SemiBold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33" Type="http://schemas.openxmlformats.org/officeDocument/2006/relationships/font" Target="fonts/OpenSansSemiBold-italic.fntdata"/><Relationship Id="rId10" Type="http://schemas.openxmlformats.org/officeDocument/2006/relationships/slide" Target="slides/slide6.xml"/><Relationship Id="rId32" Type="http://schemas.openxmlformats.org/officeDocument/2006/relationships/font" Target="fonts/OpenSansSemiBold-bold.fntdata"/><Relationship Id="rId13" Type="http://schemas.openxmlformats.org/officeDocument/2006/relationships/slide" Target="slides/slide9.xml"/><Relationship Id="rId35" Type="http://schemas.openxmlformats.org/officeDocument/2006/relationships/font" Target="fonts/OpenSansMedium-regular.fntdata"/><Relationship Id="rId12" Type="http://schemas.openxmlformats.org/officeDocument/2006/relationships/slide" Target="slides/slide8.xml"/><Relationship Id="rId34" Type="http://schemas.openxmlformats.org/officeDocument/2006/relationships/font" Target="fonts/OpenSansSemiBold-boldItalic.fntdata"/><Relationship Id="rId15" Type="http://schemas.openxmlformats.org/officeDocument/2006/relationships/slide" Target="slides/slide11.xml"/><Relationship Id="rId37" Type="http://schemas.openxmlformats.org/officeDocument/2006/relationships/font" Target="fonts/OpenSansMedium-italic.fntdata"/><Relationship Id="rId14" Type="http://schemas.openxmlformats.org/officeDocument/2006/relationships/slide" Target="slides/slide10.xml"/><Relationship Id="rId36" Type="http://schemas.openxmlformats.org/officeDocument/2006/relationships/font" Target="fonts/OpenSansMedium-bold.fntdata"/><Relationship Id="rId17" Type="http://schemas.openxmlformats.org/officeDocument/2006/relationships/slide" Target="slides/slide13.xml"/><Relationship Id="rId39" Type="http://schemas.openxmlformats.org/officeDocument/2006/relationships/font" Target="fonts/OpenSans-regular.fntdata"/><Relationship Id="rId16" Type="http://schemas.openxmlformats.org/officeDocument/2006/relationships/slide" Target="slides/slide12.xml"/><Relationship Id="rId38" Type="http://schemas.openxmlformats.org/officeDocument/2006/relationships/font" Target="fonts/OpenSansMedium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a35e3eda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g15a35e3eda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5a35e3eda8_0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g15a35e3eda8_0_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5a35e3eda8_0_1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g15a35e3eda8_0_1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5a35e3eda8_0_2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g15a35e3eda8_0_2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5a35e3eda8_0_2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2" name="Google Shape;362;g15a35e3eda8_0_2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5a35e3eda8_0_2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0" name="Google Shape;370;g15a35e3eda8_0_2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5a35e3eda8_0_2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7" name="Google Shape;387;g15a35e3eda8_0_2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5a35e3eda8_0_3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5" name="Google Shape;405;g15a35e3eda8_0_3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5a35e3eda8_0_3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3" name="Google Shape;413;g15a35e3eda8_0_3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5a35e3eda8_0_3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g15a35e3eda8_0_3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Выбираете нужные вам социальных сетей и пишите свой. Если не нужно – удаляете.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Если вам нужен qr-код для социальных сетей или материалов, то сделать его очень просто: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ru-RU"/>
              <a:t>Заходите на этот сайт http://qrcoder.ru/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ru-RU"/>
              <a:t>Вставляете в окно свою ссылку и нажимаете создать код. Справа копируете сам код или сохраняете его на компьютере и вставляете в презентацию</a:t>
            </a:r>
            <a:endParaRPr/>
          </a:p>
        </p:txBody>
      </p:sp>
      <p:sp>
        <p:nvSpPr>
          <p:cNvPr id="444" name="Google Shape;444;g15a35e3eda8_0_3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a35e3eda8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g15a35e3eda8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a35e3eda8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15a35e3eda8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a35e3eda8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15a35e3eda8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5a35e3eda8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15a35e3eda8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Обрезать фотографию по маске круга несложно. В «Обрезать» кликаете по выпадающему списку и выбираете «Обрезать по фигуре». Важно, чтобы фотография изначально была квадратная, ибо он обрежет овалом. Фотографию можно обрезать сначала в квадрат, затем в круг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Выбираете нужные вам иконки контактов или социальных сетей и вставляете под человека. Если не нужно - удаляете</a:t>
            </a:r>
            <a:endParaRPr/>
          </a:p>
        </p:txBody>
      </p:sp>
      <p:sp>
        <p:nvSpPr>
          <p:cNvPr id="143" name="Google Shape;143;g15a35e3eda8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5a35e3eda8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15a35e3eda8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Обрезать фотографию по маске круга несложно. В «Обрезать» кликаете по выпадающему списку и выбираете «Обрезать по фигуре». Важно, чтобы фотография изначально была квадратная, ибо он обрежет овалом. Фотографию можно обрезать сначала в квадрат, затем в круг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Выбираете нужные вам иконки контактов или социальных сетей и вставляете под человека. Если не нужно - удаляете</a:t>
            </a:r>
            <a:endParaRPr/>
          </a:p>
        </p:txBody>
      </p:sp>
      <p:sp>
        <p:nvSpPr>
          <p:cNvPr id="158" name="Google Shape;158;g15a35e3eda8_0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5a35e3eda8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15a35e3eda8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a35e3eda8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15a35e3eda8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5a35e3eda8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g15a35e3eda8_0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rive.google.com/file/d/1uXW2YvURf2D3RWxsUA06ktLk-70VsaUD/view?usp=sharing" TargetMode="External"/><Relationship Id="rId4" Type="http://schemas.openxmlformats.org/officeDocument/2006/relationships/hyperlink" Target="https://clck.ru/32APbW" TargetMode="External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xn--b1acfble3afyz5l.xn--p1ai/vvedenie_v_kreativnie_industrii" TargetMode="External"/><Relationship Id="rId4" Type="http://schemas.openxmlformats.org/officeDocument/2006/relationships/hyperlink" Target="https://www.hse.ru/data/2021/07/11/1434062388/CI_1.pdf" TargetMode="External"/><Relationship Id="rId9" Type="http://schemas.openxmlformats.org/officeDocument/2006/relationships/image" Target="../media/image9.png"/><Relationship Id="rId5" Type="http://schemas.openxmlformats.org/officeDocument/2006/relationships/hyperlink" Target="https://100gorodov.ru/creativeindustries" TargetMode="External"/><Relationship Id="rId6" Type="http://schemas.openxmlformats.org/officeDocument/2006/relationships/hyperlink" Target="https://prorus.ru/interviews/lokalnaya-identichnost-kak-novaya-ehkonomika-nasledie/" TargetMode="External"/><Relationship Id="rId7" Type="http://schemas.openxmlformats.org/officeDocument/2006/relationships/hyperlink" Target="https://www.youtube.com/watch?v=pk337wgvIpI" TargetMode="External"/><Relationship Id="rId8" Type="http://schemas.openxmlformats.org/officeDocument/2006/relationships/hyperlink" Target="https://practicum.yandex.ru/blog/celi-i-zadachi-po-smart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culturepartnership.eu/publishing/project-management/lecture-17-1" TargetMode="External"/><Relationship Id="rId4" Type="http://schemas.openxmlformats.org/officeDocument/2006/relationships/hyperlink" Target="https://clck.ru/32AKew" TargetMode="External"/><Relationship Id="rId9" Type="http://schemas.openxmlformats.org/officeDocument/2006/relationships/image" Target="../media/image9.png"/><Relationship Id="rId5" Type="http://schemas.openxmlformats.org/officeDocument/2006/relationships/hyperlink" Target="https://xn--80aacacvtbthqmh0dxl.xn--p1ai/documents/genij-mesta/" TargetMode="External"/><Relationship Id="rId6" Type="http://schemas.openxmlformats.org/officeDocument/2006/relationships/hyperlink" Target="http://xn--b1acfble3afyz5l.xn--p1ai/" TargetMode="External"/><Relationship Id="rId7" Type="http://schemas.openxmlformats.org/officeDocument/2006/relationships/hyperlink" Target="https://vk.com/newlibrary_ru" TargetMode="External"/><Relationship Id="rId8" Type="http://schemas.openxmlformats.org/officeDocument/2006/relationships/hyperlink" Target="https://vk.com/newlibrary_ru?w=wall-202855688_983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1.png"/><Relationship Id="rId6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lck.ru/32AHoD" TargetMode="External"/><Relationship Id="rId4" Type="http://schemas.openxmlformats.org/officeDocument/2006/relationships/hyperlink" Target="https://netology.ru/blog/portret-ca-kotoryy-rabotaet" TargetMode="External"/><Relationship Id="rId5" Type="http://schemas.openxmlformats.org/officeDocument/2006/relationships/hyperlink" Target="https://5oclick.ru/blog/tselevaya-auditoriya-polnyiy-gayd/" TargetMode="External"/><Relationship Id="rId6" Type="http://schemas.openxmlformats.org/officeDocument/2006/relationships/hyperlink" Target="https://xn--80aacacvtbthqmh0dxl.xn--p1ai/assets/files/documents/instrukciya-po-razrabotke-kommunikacionnoj-strategii(1).pdf" TargetMode="External"/><Relationship Id="rId7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lck.ru/32AJpF" TargetMode="External"/><Relationship Id="rId4" Type="http://schemas.openxmlformats.org/officeDocument/2006/relationships/hyperlink" Target="https://t.me/c/1749121799/57" TargetMode="External"/><Relationship Id="rId5" Type="http://schemas.openxmlformats.org/officeDocument/2006/relationships/hyperlink" Target="https://vk.com/newlibrary_ru?w=wall-202855688_1001" TargetMode="External"/><Relationship Id="rId6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5a35e3eda8_0_0"/>
          <p:cNvSpPr txBox="1"/>
          <p:nvPr/>
        </p:nvSpPr>
        <p:spPr>
          <a:xfrm>
            <a:off x="4033388" y="4917925"/>
            <a:ext cx="385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ru-RU" sz="1700" u="none" cap="none" strike="noStrike">
                <a:solidFill>
                  <a:srgbClr val="2D2D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Введите название вашей библиотеки</a:t>
            </a:r>
            <a:endParaRPr i="0" sz="13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89" name="Google Shape;89;g15a35e3eda8_0_0"/>
          <p:cNvSpPr txBox="1"/>
          <p:nvPr/>
        </p:nvSpPr>
        <p:spPr>
          <a:xfrm>
            <a:off x="3164124" y="1750925"/>
            <a:ext cx="5769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ru-RU" sz="2500" u="none" cap="none" strike="noStrike">
                <a:solidFill>
                  <a:srgbClr val="2D2D2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Презентация для участия в конкурсном отборе в проект</a:t>
            </a:r>
            <a:endParaRPr i="0" sz="1900" u="none" cap="none" strike="noStrike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0" name="Google Shape;90;g15a35e3eda8_0_0"/>
          <p:cNvSpPr txBox="1"/>
          <p:nvPr/>
        </p:nvSpPr>
        <p:spPr>
          <a:xfrm>
            <a:off x="5362826" y="6070050"/>
            <a:ext cx="1371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ru-RU" sz="1300" u="none" cap="none" strike="noStrike">
                <a:solidFill>
                  <a:srgbClr val="2D2D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202</a:t>
            </a:r>
            <a:r>
              <a:rPr lang="ru-RU" sz="1300">
                <a:solidFill>
                  <a:srgbClr val="2D2D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3</a:t>
            </a:r>
            <a:r>
              <a:rPr i="0" lang="ru-RU" sz="1300" u="none" cap="none" strike="noStrike">
                <a:solidFill>
                  <a:srgbClr val="2D2D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/202</a:t>
            </a:r>
            <a:r>
              <a:rPr lang="ru-RU" sz="1300">
                <a:solidFill>
                  <a:srgbClr val="2D2D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4</a:t>
            </a:r>
            <a:endParaRPr i="0" sz="13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91" name="Google Shape;91;g15a35e3eda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2351" y="3049162"/>
            <a:ext cx="7273167" cy="1432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g15a35e3eda8_0_0"/>
          <p:cNvGrpSpPr/>
          <p:nvPr/>
        </p:nvGrpSpPr>
        <p:grpSpPr>
          <a:xfrm>
            <a:off x="2045174" y="598700"/>
            <a:ext cx="8007203" cy="715901"/>
            <a:chOff x="1988449" y="517900"/>
            <a:chExt cx="8007203" cy="715901"/>
          </a:xfrm>
        </p:grpSpPr>
        <p:grpSp>
          <p:nvGrpSpPr>
            <p:cNvPr id="93" name="Google Shape;93;g15a35e3eda8_0_0"/>
            <p:cNvGrpSpPr/>
            <p:nvPr/>
          </p:nvGrpSpPr>
          <p:grpSpPr>
            <a:xfrm>
              <a:off x="3106366" y="517902"/>
              <a:ext cx="6889286" cy="371846"/>
              <a:chOff x="3790358" y="478163"/>
              <a:chExt cx="8361798" cy="451324"/>
            </a:xfrm>
          </p:grpSpPr>
          <p:pic>
            <p:nvPicPr>
              <p:cNvPr id="94" name="Google Shape;94;g15a35e3eda8_0_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9944836" y="494756"/>
                <a:ext cx="2207320" cy="43473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5" name="Google Shape;95;g15a35e3eda8_0_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167069" y="478163"/>
                <a:ext cx="1446891" cy="4513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" name="Google Shape;96;g15a35e3eda8_0_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8052634" y="494756"/>
                <a:ext cx="1453527" cy="4181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7" name="Google Shape;97;g15a35e3eda8_0_0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3790358" y="504712"/>
                <a:ext cx="1938038" cy="39822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8" name="Google Shape;98;g15a35e3eda8_0_0"/>
            <p:cNvPicPr preferRelativeResize="0"/>
            <p:nvPr/>
          </p:nvPicPr>
          <p:blipFill rotWithShape="1">
            <a:blip r:embed="rId7">
              <a:alphaModFix/>
            </a:blip>
            <a:srcRect b="17829" l="7356" r="8376" t="10965"/>
            <a:stretch/>
          </p:blipFill>
          <p:spPr>
            <a:xfrm>
              <a:off x="1988449" y="517900"/>
              <a:ext cx="846075" cy="7159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5a35e3eda8_0_121"/>
          <p:cNvSpPr txBox="1"/>
          <p:nvPr/>
        </p:nvSpPr>
        <p:spPr>
          <a:xfrm>
            <a:off x="716250" y="396225"/>
            <a:ext cx="9433500" cy="10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ru-RU" sz="35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3. Анализ текущих и недостающих ресурсов</a:t>
            </a:r>
            <a:endParaRPr b="1" i="0" sz="3500" u="none" cap="none" strike="noStrike">
              <a:solidFill>
                <a:srgbClr val="F75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" name="Google Shape;219;g15a35e3eda8_0_121"/>
          <p:cNvSpPr txBox="1"/>
          <p:nvPr/>
        </p:nvSpPr>
        <p:spPr>
          <a:xfrm>
            <a:off x="716250" y="1910625"/>
            <a:ext cx="10578300" cy="4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ru-RU" sz="15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"/>
                <a:ea typeface="Open Sans"/>
                <a:cs typeface="Open Sans"/>
                <a:sym typeface="Open Sans"/>
              </a:rPr>
              <a:t>Что необходимо изучить перед практическим заданием:</a:t>
            </a:r>
            <a:endParaRPr i="0" sz="15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Char char="-"/>
            </a:pPr>
            <a:r>
              <a:rPr i="0" lang="ru-RU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Как оценить ресурсы библиотеки?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Char char="-"/>
            </a:pPr>
            <a:r>
              <a:rPr i="0" lang="ru-RU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Где найти помощь при реализации проектов?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ru-RU" sz="15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"/>
                <a:ea typeface="Open Sans"/>
                <a:cs typeface="Open Sans"/>
                <a:sym typeface="Open Sans"/>
              </a:rPr>
              <a:t>Задача:</a:t>
            </a:r>
            <a:r>
              <a:rPr i="0" lang="ru-RU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проанализировать текущие и недостающие ресурсы библиотеки.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1" lang="ru-RU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Перед началом работы изучите дополнительные материалы по ссылкам ниже. </a:t>
            </a:r>
            <a:r>
              <a:rPr i="1" lang="ru-RU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 слайде 3.1 обозначьте те</a:t>
            </a:r>
            <a:r>
              <a:rPr b="1" i="1" lang="ru-RU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ресурсы, которые помогут библиотеке</a:t>
            </a:r>
            <a:r>
              <a:rPr i="1" lang="ru-RU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развивать на своей базе точку концентрации талантов (это могут быть книги, гранты, образовательные партнеры и т.д.), укажите их текстом и обозначьте на каком уровне они находятся с помощью десятибалльной шкалы. На слайде 3.2 укажите</a:t>
            </a:r>
            <a:r>
              <a:rPr b="1" i="1" lang="ru-RU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какие еще ресурсы необходимы библиотеке</a:t>
            </a:r>
            <a:r>
              <a:rPr i="1" lang="ru-RU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для успешного развития в креативных индустриях.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1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ru-RU" sz="15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"/>
                <a:ea typeface="Open Sans"/>
                <a:cs typeface="Open Sans"/>
                <a:sym typeface="Open Sans"/>
              </a:rPr>
              <a:t>Дополнительные материалы и инструкции для работы: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Open Sans"/>
              <a:buChar char="-"/>
            </a:pPr>
            <a:r>
              <a:rPr i="0" lang="ru-RU" sz="15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Памятка кураторам</a:t>
            </a:r>
            <a:endParaRPr i="0" sz="15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Open Sans"/>
              <a:buChar char="-"/>
            </a:pPr>
            <a:r>
              <a:rPr i="0" lang="ru-RU" sz="15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Вебинар “Механика и привлечение внебюджетных ресурсов”</a:t>
            </a:r>
            <a:endParaRPr i="0" sz="15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61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1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rgbClr val="000000"/>
              </a:solidFill>
              <a:highlight>
                <a:srgbClr val="D6E06B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0" name="Google Shape;220;g15a35e3eda8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14174" y="844275"/>
            <a:ext cx="1631101" cy="16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15a35e3eda8_0_121"/>
          <p:cNvSpPr txBox="1"/>
          <p:nvPr/>
        </p:nvSpPr>
        <p:spPr>
          <a:xfrm>
            <a:off x="10486822" y="782491"/>
            <a:ext cx="1848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1 ч.</a:t>
            </a:r>
            <a:endParaRPr b="0" i="0" sz="1500" u="none" cap="none" strike="noStrike">
              <a:solidFill>
                <a:srgbClr val="F75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5a35e3eda8_0_128"/>
          <p:cNvSpPr txBox="1"/>
          <p:nvPr/>
        </p:nvSpPr>
        <p:spPr>
          <a:xfrm>
            <a:off x="882348" y="746575"/>
            <a:ext cx="9423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b="1" i="0" lang="ru-RU" sz="31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3.1 Анализ текущих ресурсов</a:t>
            </a:r>
            <a:endParaRPr i="0" sz="3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" name="Google Shape;227;g15a35e3eda8_0_128"/>
          <p:cNvSpPr/>
          <p:nvPr/>
        </p:nvSpPr>
        <p:spPr>
          <a:xfrm rot="5400000">
            <a:off x="6807940" y="2028054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15a35e3eda8_0_128"/>
          <p:cNvSpPr/>
          <p:nvPr/>
        </p:nvSpPr>
        <p:spPr>
          <a:xfrm rot="5400000">
            <a:off x="6807940" y="2441940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15a35e3eda8_0_128"/>
          <p:cNvSpPr/>
          <p:nvPr/>
        </p:nvSpPr>
        <p:spPr>
          <a:xfrm rot="5400000">
            <a:off x="6807940" y="2855826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15a35e3eda8_0_128"/>
          <p:cNvSpPr/>
          <p:nvPr/>
        </p:nvSpPr>
        <p:spPr>
          <a:xfrm rot="5400000">
            <a:off x="6807940" y="3269712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15a35e3eda8_0_128"/>
          <p:cNvSpPr/>
          <p:nvPr/>
        </p:nvSpPr>
        <p:spPr>
          <a:xfrm rot="5400000">
            <a:off x="6811688" y="3683598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15a35e3eda8_0_128"/>
          <p:cNvSpPr/>
          <p:nvPr/>
        </p:nvSpPr>
        <p:spPr>
          <a:xfrm rot="5400000">
            <a:off x="6811688" y="4135984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15a35e3eda8_0_128"/>
          <p:cNvSpPr/>
          <p:nvPr/>
        </p:nvSpPr>
        <p:spPr>
          <a:xfrm rot="5400000">
            <a:off x="6811688" y="4549870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15a35e3eda8_0_128"/>
          <p:cNvSpPr/>
          <p:nvPr/>
        </p:nvSpPr>
        <p:spPr>
          <a:xfrm rot="5400000">
            <a:off x="6811688" y="4963756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15a35e3eda8_0_128"/>
          <p:cNvSpPr/>
          <p:nvPr/>
        </p:nvSpPr>
        <p:spPr>
          <a:xfrm rot="5400000">
            <a:off x="6811688" y="5377642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15a35e3eda8_0_128"/>
          <p:cNvSpPr/>
          <p:nvPr/>
        </p:nvSpPr>
        <p:spPr>
          <a:xfrm rot="5400000">
            <a:off x="6815438" y="5791528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15a35e3eda8_0_128"/>
          <p:cNvSpPr/>
          <p:nvPr/>
        </p:nvSpPr>
        <p:spPr>
          <a:xfrm rot="5400000">
            <a:off x="6447715" y="2028054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15a35e3eda8_0_128"/>
          <p:cNvSpPr/>
          <p:nvPr/>
        </p:nvSpPr>
        <p:spPr>
          <a:xfrm rot="5400000">
            <a:off x="6447715" y="2441940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15a35e3eda8_0_128"/>
          <p:cNvSpPr/>
          <p:nvPr/>
        </p:nvSpPr>
        <p:spPr>
          <a:xfrm rot="5400000">
            <a:off x="6447715" y="2855826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15a35e3eda8_0_128"/>
          <p:cNvSpPr/>
          <p:nvPr/>
        </p:nvSpPr>
        <p:spPr>
          <a:xfrm rot="5400000">
            <a:off x="6447715" y="3269712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15a35e3eda8_0_128"/>
          <p:cNvSpPr/>
          <p:nvPr/>
        </p:nvSpPr>
        <p:spPr>
          <a:xfrm rot="5400000">
            <a:off x="6451463" y="3683598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15a35e3eda8_0_128"/>
          <p:cNvSpPr/>
          <p:nvPr/>
        </p:nvSpPr>
        <p:spPr>
          <a:xfrm rot="5400000">
            <a:off x="6451463" y="4135984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15a35e3eda8_0_128"/>
          <p:cNvSpPr/>
          <p:nvPr/>
        </p:nvSpPr>
        <p:spPr>
          <a:xfrm rot="5400000">
            <a:off x="6451463" y="4549870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15a35e3eda8_0_128"/>
          <p:cNvSpPr/>
          <p:nvPr/>
        </p:nvSpPr>
        <p:spPr>
          <a:xfrm rot="5400000">
            <a:off x="6451463" y="4963756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15a35e3eda8_0_128"/>
          <p:cNvSpPr/>
          <p:nvPr/>
        </p:nvSpPr>
        <p:spPr>
          <a:xfrm rot="5400000">
            <a:off x="6451463" y="5377642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15a35e3eda8_0_128"/>
          <p:cNvSpPr/>
          <p:nvPr/>
        </p:nvSpPr>
        <p:spPr>
          <a:xfrm rot="5400000">
            <a:off x="6455213" y="5791528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15a35e3eda8_0_128"/>
          <p:cNvSpPr/>
          <p:nvPr/>
        </p:nvSpPr>
        <p:spPr>
          <a:xfrm rot="5400000">
            <a:off x="6078383" y="2028054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15a35e3eda8_0_128"/>
          <p:cNvSpPr/>
          <p:nvPr/>
        </p:nvSpPr>
        <p:spPr>
          <a:xfrm rot="5400000">
            <a:off x="6078383" y="2441940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15a35e3eda8_0_128"/>
          <p:cNvSpPr/>
          <p:nvPr/>
        </p:nvSpPr>
        <p:spPr>
          <a:xfrm rot="5400000">
            <a:off x="6078383" y="2855826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15a35e3eda8_0_128"/>
          <p:cNvSpPr/>
          <p:nvPr/>
        </p:nvSpPr>
        <p:spPr>
          <a:xfrm rot="5400000">
            <a:off x="6078383" y="3269712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15a35e3eda8_0_128"/>
          <p:cNvSpPr/>
          <p:nvPr/>
        </p:nvSpPr>
        <p:spPr>
          <a:xfrm rot="5400000">
            <a:off x="6082132" y="3683598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15a35e3eda8_0_128"/>
          <p:cNvSpPr/>
          <p:nvPr/>
        </p:nvSpPr>
        <p:spPr>
          <a:xfrm rot="5400000">
            <a:off x="6082132" y="4135984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15a35e3eda8_0_128"/>
          <p:cNvSpPr/>
          <p:nvPr/>
        </p:nvSpPr>
        <p:spPr>
          <a:xfrm rot="5400000">
            <a:off x="6082132" y="4549870"/>
            <a:ext cx="212100" cy="2115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15a35e3eda8_0_128"/>
          <p:cNvSpPr/>
          <p:nvPr/>
        </p:nvSpPr>
        <p:spPr>
          <a:xfrm rot="5400000">
            <a:off x="6082132" y="4963756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15a35e3eda8_0_128"/>
          <p:cNvSpPr/>
          <p:nvPr/>
        </p:nvSpPr>
        <p:spPr>
          <a:xfrm rot="5400000">
            <a:off x="6082132" y="5377642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15a35e3eda8_0_128"/>
          <p:cNvSpPr/>
          <p:nvPr/>
        </p:nvSpPr>
        <p:spPr>
          <a:xfrm rot="5400000">
            <a:off x="6085881" y="5791528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15a35e3eda8_0_128"/>
          <p:cNvSpPr/>
          <p:nvPr/>
        </p:nvSpPr>
        <p:spPr>
          <a:xfrm rot="5400000">
            <a:off x="5709051" y="2028054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15a35e3eda8_0_128"/>
          <p:cNvSpPr/>
          <p:nvPr/>
        </p:nvSpPr>
        <p:spPr>
          <a:xfrm rot="5400000">
            <a:off x="5709051" y="2441940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15a35e3eda8_0_128"/>
          <p:cNvSpPr/>
          <p:nvPr/>
        </p:nvSpPr>
        <p:spPr>
          <a:xfrm rot="5400000">
            <a:off x="5709051" y="2855826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15a35e3eda8_0_128"/>
          <p:cNvSpPr/>
          <p:nvPr/>
        </p:nvSpPr>
        <p:spPr>
          <a:xfrm rot="5400000">
            <a:off x="5709051" y="3269712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15a35e3eda8_0_128"/>
          <p:cNvSpPr/>
          <p:nvPr/>
        </p:nvSpPr>
        <p:spPr>
          <a:xfrm rot="5400000">
            <a:off x="5712800" y="3683598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15a35e3eda8_0_128"/>
          <p:cNvSpPr/>
          <p:nvPr/>
        </p:nvSpPr>
        <p:spPr>
          <a:xfrm rot="5400000">
            <a:off x="5712800" y="4135984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15a35e3eda8_0_128"/>
          <p:cNvSpPr/>
          <p:nvPr/>
        </p:nvSpPr>
        <p:spPr>
          <a:xfrm rot="5400000">
            <a:off x="5712800" y="4549870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15a35e3eda8_0_128"/>
          <p:cNvSpPr/>
          <p:nvPr/>
        </p:nvSpPr>
        <p:spPr>
          <a:xfrm rot="5400000">
            <a:off x="5712800" y="4963756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15a35e3eda8_0_128"/>
          <p:cNvSpPr/>
          <p:nvPr/>
        </p:nvSpPr>
        <p:spPr>
          <a:xfrm rot="5400000">
            <a:off x="5712800" y="5377642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15a35e3eda8_0_128"/>
          <p:cNvSpPr/>
          <p:nvPr/>
        </p:nvSpPr>
        <p:spPr>
          <a:xfrm rot="5400000">
            <a:off x="5716549" y="5791528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15a35e3eda8_0_128"/>
          <p:cNvSpPr/>
          <p:nvPr/>
        </p:nvSpPr>
        <p:spPr>
          <a:xfrm rot="5400000">
            <a:off x="5343468" y="2028054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15a35e3eda8_0_128"/>
          <p:cNvSpPr/>
          <p:nvPr/>
        </p:nvSpPr>
        <p:spPr>
          <a:xfrm rot="5400000">
            <a:off x="5343468" y="2441940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15a35e3eda8_0_128"/>
          <p:cNvSpPr/>
          <p:nvPr/>
        </p:nvSpPr>
        <p:spPr>
          <a:xfrm rot="5400000">
            <a:off x="5343468" y="2855826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15a35e3eda8_0_128"/>
          <p:cNvSpPr/>
          <p:nvPr/>
        </p:nvSpPr>
        <p:spPr>
          <a:xfrm rot="5400000">
            <a:off x="5343468" y="3269712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15a35e3eda8_0_128"/>
          <p:cNvSpPr/>
          <p:nvPr/>
        </p:nvSpPr>
        <p:spPr>
          <a:xfrm rot="5400000">
            <a:off x="5347217" y="3683598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15a35e3eda8_0_128"/>
          <p:cNvSpPr/>
          <p:nvPr/>
        </p:nvSpPr>
        <p:spPr>
          <a:xfrm rot="5400000">
            <a:off x="5347217" y="4135984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15a35e3eda8_0_128"/>
          <p:cNvSpPr/>
          <p:nvPr/>
        </p:nvSpPr>
        <p:spPr>
          <a:xfrm rot="5400000">
            <a:off x="5347217" y="4549870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15a35e3eda8_0_128"/>
          <p:cNvSpPr/>
          <p:nvPr/>
        </p:nvSpPr>
        <p:spPr>
          <a:xfrm rot="5400000">
            <a:off x="5347217" y="4963756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15a35e3eda8_0_128"/>
          <p:cNvSpPr/>
          <p:nvPr/>
        </p:nvSpPr>
        <p:spPr>
          <a:xfrm rot="5400000">
            <a:off x="5347217" y="5377642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15a35e3eda8_0_128"/>
          <p:cNvSpPr/>
          <p:nvPr/>
        </p:nvSpPr>
        <p:spPr>
          <a:xfrm rot="5400000">
            <a:off x="5350966" y="5791528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15a35e3eda8_0_128"/>
          <p:cNvSpPr/>
          <p:nvPr/>
        </p:nvSpPr>
        <p:spPr>
          <a:xfrm rot="5400000">
            <a:off x="4970387" y="2031763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15a35e3eda8_0_128"/>
          <p:cNvSpPr/>
          <p:nvPr/>
        </p:nvSpPr>
        <p:spPr>
          <a:xfrm rot="5400000">
            <a:off x="4970387" y="2445649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15a35e3eda8_0_128"/>
          <p:cNvSpPr/>
          <p:nvPr/>
        </p:nvSpPr>
        <p:spPr>
          <a:xfrm rot="5400000">
            <a:off x="4970387" y="2859535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15a35e3eda8_0_128"/>
          <p:cNvSpPr/>
          <p:nvPr/>
        </p:nvSpPr>
        <p:spPr>
          <a:xfrm rot="5400000">
            <a:off x="4970387" y="3273421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15a35e3eda8_0_128"/>
          <p:cNvSpPr/>
          <p:nvPr/>
        </p:nvSpPr>
        <p:spPr>
          <a:xfrm rot="5400000">
            <a:off x="4974136" y="3687307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15a35e3eda8_0_128"/>
          <p:cNvSpPr/>
          <p:nvPr/>
        </p:nvSpPr>
        <p:spPr>
          <a:xfrm rot="5400000">
            <a:off x="4974136" y="4139693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15a35e3eda8_0_128"/>
          <p:cNvSpPr/>
          <p:nvPr/>
        </p:nvSpPr>
        <p:spPr>
          <a:xfrm rot="5400000">
            <a:off x="4974136" y="4553579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15a35e3eda8_0_128"/>
          <p:cNvSpPr/>
          <p:nvPr/>
        </p:nvSpPr>
        <p:spPr>
          <a:xfrm rot="5400000">
            <a:off x="4974136" y="4967465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15a35e3eda8_0_128"/>
          <p:cNvSpPr/>
          <p:nvPr/>
        </p:nvSpPr>
        <p:spPr>
          <a:xfrm rot="5400000">
            <a:off x="4974136" y="5381351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15a35e3eda8_0_128"/>
          <p:cNvSpPr/>
          <p:nvPr/>
        </p:nvSpPr>
        <p:spPr>
          <a:xfrm rot="5400000">
            <a:off x="4977885" y="5795237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15a35e3eda8_0_128"/>
          <p:cNvSpPr/>
          <p:nvPr/>
        </p:nvSpPr>
        <p:spPr>
          <a:xfrm rot="5400000">
            <a:off x="4610162" y="2031763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15a35e3eda8_0_128"/>
          <p:cNvSpPr/>
          <p:nvPr/>
        </p:nvSpPr>
        <p:spPr>
          <a:xfrm rot="5400000">
            <a:off x="4610162" y="2445649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15a35e3eda8_0_128"/>
          <p:cNvSpPr/>
          <p:nvPr/>
        </p:nvSpPr>
        <p:spPr>
          <a:xfrm rot="5400000">
            <a:off x="4610162" y="2859535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15a35e3eda8_0_128"/>
          <p:cNvSpPr/>
          <p:nvPr/>
        </p:nvSpPr>
        <p:spPr>
          <a:xfrm rot="5400000">
            <a:off x="4610162" y="3273421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15a35e3eda8_0_128"/>
          <p:cNvSpPr/>
          <p:nvPr/>
        </p:nvSpPr>
        <p:spPr>
          <a:xfrm rot="5400000">
            <a:off x="4613911" y="3687307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15a35e3eda8_0_128"/>
          <p:cNvSpPr/>
          <p:nvPr/>
        </p:nvSpPr>
        <p:spPr>
          <a:xfrm rot="5400000">
            <a:off x="4613911" y="4139693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15a35e3eda8_0_128"/>
          <p:cNvSpPr/>
          <p:nvPr/>
        </p:nvSpPr>
        <p:spPr>
          <a:xfrm rot="5400000">
            <a:off x="4613911" y="4553579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15a35e3eda8_0_128"/>
          <p:cNvSpPr/>
          <p:nvPr/>
        </p:nvSpPr>
        <p:spPr>
          <a:xfrm rot="5400000">
            <a:off x="4613911" y="4967465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15a35e3eda8_0_128"/>
          <p:cNvSpPr/>
          <p:nvPr/>
        </p:nvSpPr>
        <p:spPr>
          <a:xfrm rot="5400000">
            <a:off x="4613911" y="5381351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15a35e3eda8_0_128"/>
          <p:cNvSpPr/>
          <p:nvPr/>
        </p:nvSpPr>
        <p:spPr>
          <a:xfrm rot="5400000">
            <a:off x="4617660" y="5795237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15a35e3eda8_0_128"/>
          <p:cNvSpPr/>
          <p:nvPr/>
        </p:nvSpPr>
        <p:spPr>
          <a:xfrm rot="5400000">
            <a:off x="4240830" y="2031763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15a35e3eda8_0_128"/>
          <p:cNvSpPr/>
          <p:nvPr/>
        </p:nvSpPr>
        <p:spPr>
          <a:xfrm rot="5400000">
            <a:off x="4240830" y="2445649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15a35e3eda8_0_128"/>
          <p:cNvSpPr/>
          <p:nvPr/>
        </p:nvSpPr>
        <p:spPr>
          <a:xfrm rot="5400000">
            <a:off x="4240830" y="2859535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15a35e3eda8_0_128"/>
          <p:cNvSpPr/>
          <p:nvPr/>
        </p:nvSpPr>
        <p:spPr>
          <a:xfrm rot="5400000">
            <a:off x="4240830" y="3273421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15a35e3eda8_0_128"/>
          <p:cNvSpPr/>
          <p:nvPr/>
        </p:nvSpPr>
        <p:spPr>
          <a:xfrm rot="5400000">
            <a:off x="4244579" y="3687307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15a35e3eda8_0_128"/>
          <p:cNvSpPr/>
          <p:nvPr/>
        </p:nvSpPr>
        <p:spPr>
          <a:xfrm rot="5400000">
            <a:off x="4244579" y="4139693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15a35e3eda8_0_128"/>
          <p:cNvSpPr/>
          <p:nvPr/>
        </p:nvSpPr>
        <p:spPr>
          <a:xfrm rot="5400000">
            <a:off x="4244579" y="4553579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15a35e3eda8_0_128"/>
          <p:cNvSpPr/>
          <p:nvPr/>
        </p:nvSpPr>
        <p:spPr>
          <a:xfrm rot="5400000">
            <a:off x="4244579" y="4967465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15a35e3eda8_0_128"/>
          <p:cNvSpPr/>
          <p:nvPr/>
        </p:nvSpPr>
        <p:spPr>
          <a:xfrm rot="5400000">
            <a:off x="4244579" y="5381351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15a35e3eda8_0_128"/>
          <p:cNvSpPr/>
          <p:nvPr/>
        </p:nvSpPr>
        <p:spPr>
          <a:xfrm rot="5400000">
            <a:off x="4248328" y="5795237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15a35e3eda8_0_128"/>
          <p:cNvSpPr/>
          <p:nvPr/>
        </p:nvSpPr>
        <p:spPr>
          <a:xfrm rot="5400000">
            <a:off x="3871498" y="2031763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15a35e3eda8_0_128"/>
          <p:cNvSpPr/>
          <p:nvPr/>
        </p:nvSpPr>
        <p:spPr>
          <a:xfrm rot="5400000">
            <a:off x="3871498" y="2445649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15a35e3eda8_0_128"/>
          <p:cNvSpPr/>
          <p:nvPr/>
        </p:nvSpPr>
        <p:spPr>
          <a:xfrm rot="5400000">
            <a:off x="3871498" y="2859535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15a35e3eda8_0_128"/>
          <p:cNvSpPr/>
          <p:nvPr/>
        </p:nvSpPr>
        <p:spPr>
          <a:xfrm rot="5400000">
            <a:off x="3871498" y="3273421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15a35e3eda8_0_128"/>
          <p:cNvSpPr/>
          <p:nvPr/>
        </p:nvSpPr>
        <p:spPr>
          <a:xfrm rot="5400000">
            <a:off x="3875247" y="3687307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15a35e3eda8_0_128"/>
          <p:cNvSpPr/>
          <p:nvPr/>
        </p:nvSpPr>
        <p:spPr>
          <a:xfrm rot="5400000">
            <a:off x="3875247" y="4139693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g15a35e3eda8_0_128"/>
          <p:cNvSpPr/>
          <p:nvPr/>
        </p:nvSpPr>
        <p:spPr>
          <a:xfrm rot="5400000">
            <a:off x="3875247" y="4553579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15a35e3eda8_0_128"/>
          <p:cNvSpPr/>
          <p:nvPr/>
        </p:nvSpPr>
        <p:spPr>
          <a:xfrm rot="5400000">
            <a:off x="3875247" y="4967465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15a35e3eda8_0_128"/>
          <p:cNvSpPr/>
          <p:nvPr/>
        </p:nvSpPr>
        <p:spPr>
          <a:xfrm rot="5400000">
            <a:off x="3875247" y="5381351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15a35e3eda8_0_128"/>
          <p:cNvSpPr/>
          <p:nvPr/>
        </p:nvSpPr>
        <p:spPr>
          <a:xfrm rot="5400000">
            <a:off x="3878996" y="5795237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15a35e3eda8_0_128"/>
          <p:cNvSpPr/>
          <p:nvPr/>
        </p:nvSpPr>
        <p:spPr>
          <a:xfrm rot="5400000">
            <a:off x="3505914" y="2031763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15a35e3eda8_0_128"/>
          <p:cNvSpPr/>
          <p:nvPr/>
        </p:nvSpPr>
        <p:spPr>
          <a:xfrm rot="5400000">
            <a:off x="3505914" y="2445649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15a35e3eda8_0_128"/>
          <p:cNvSpPr/>
          <p:nvPr/>
        </p:nvSpPr>
        <p:spPr>
          <a:xfrm rot="5400000">
            <a:off x="3505914" y="2859535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g15a35e3eda8_0_128"/>
          <p:cNvSpPr/>
          <p:nvPr/>
        </p:nvSpPr>
        <p:spPr>
          <a:xfrm rot="5400000">
            <a:off x="3505914" y="3273421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15a35e3eda8_0_128"/>
          <p:cNvSpPr/>
          <p:nvPr/>
        </p:nvSpPr>
        <p:spPr>
          <a:xfrm rot="5400000">
            <a:off x="3509664" y="3687307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15a35e3eda8_0_128"/>
          <p:cNvSpPr/>
          <p:nvPr/>
        </p:nvSpPr>
        <p:spPr>
          <a:xfrm rot="5400000">
            <a:off x="3509664" y="4139693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15a35e3eda8_0_128"/>
          <p:cNvSpPr/>
          <p:nvPr/>
        </p:nvSpPr>
        <p:spPr>
          <a:xfrm rot="5400000">
            <a:off x="3509664" y="4553579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15a35e3eda8_0_128"/>
          <p:cNvSpPr/>
          <p:nvPr/>
        </p:nvSpPr>
        <p:spPr>
          <a:xfrm rot="5400000">
            <a:off x="3509664" y="4967465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15a35e3eda8_0_128"/>
          <p:cNvSpPr/>
          <p:nvPr/>
        </p:nvSpPr>
        <p:spPr>
          <a:xfrm rot="5400000">
            <a:off x="3509664" y="5381351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15a35e3eda8_0_128"/>
          <p:cNvSpPr/>
          <p:nvPr/>
        </p:nvSpPr>
        <p:spPr>
          <a:xfrm rot="5400000">
            <a:off x="3513413" y="5795237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15a35e3eda8_0_128"/>
          <p:cNvSpPr txBox="1"/>
          <p:nvPr/>
        </p:nvSpPr>
        <p:spPr>
          <a:xfrm>
            <a:off x="894499" y="1935467"/>
            <a:ext cx="2193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ru-RU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Фонд библиотеки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8" name="Google Shape;328;g15a35e3eda8_0_128"/>
          <p:cNvSpPr txBox="1"/>
          <p:nvPr/>
        </p:nvSpPr>
        <p:spPr>
          <a:xfrm>
            <a:off x="1784336" y="2349354"/>
            <a:ext cx="1304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ru-RU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Техника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" name="Google Shape;329;g15a35e3eda8_0_128"/>
          <p:cNvSpPr txBox="1"/>
          <p:nvPr/>
        </p:nvSpPr>
        <p:spPr>
          <a:xfrm>
            <a:off x="1513423" y="2763233"/>
            <a:ext cx="1567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ru-RU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Пространства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0" name="Google Shape;330;g15a35e3eda8_0_128"/>
          <p:cNvSpPr txBox="1"/>
          <p:nvPr/>
        </p:nvSpPr>
        <p:spPr>
          <a:xfrm>
            <a:off x="491200" y="3177133"/>
            <a:ext cx="2589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ru-RU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Посещаемость, охваты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" name="Google Shape;331;g15a35e3eda8_0_128"/>
          <p:cNvSpPr txBox="1"/>
          <p:nvPr/>
        </p:nvSpPr>
        <p:spPr>
          <a:xfrm>
            <a:off x="898265" y="3591000"/>
            <a:ext cx="2193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ru-RU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Финансирование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" name="Google Shape;332;g15a35e3eda8_0_128"/>
          <p:cNvSpPr txBox="1"/>
          <p:nvPr/>
        </p:nvSpPr>
        <p:spPr>
          <a:xfrm>
            <a:off x="1776837" y="4043398"/>
            <a:ext cx="1304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ru-RU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Штат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" name="Google Shape;333;g15a35e3eda8_0_128"/>
          <p:cNvSpPr txBox="1"/>
          <p:nvPr/>
        </p:nvSpPr>
        <p:spPr>
          <a:xfrm>
            <a:off x="777932" y="4457167"/>
            <a:ext cx="2303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ru-RU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Группа Вконтакте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4" name="Google Shape;334;g15a35e3eda8_0_128"/>
          <p:cNvSpPr txBox="1"/>
          <p:nvPr/>
        </p:nvSpPr>
        <p:spPr>
          <a:xfrm>
            <a:off x="1463022" y="4871158"/>
            <a:ext cx="1617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1" lang="ru-RU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Показатель 8</a:t>
            </a:r>
            <a:endParaRPr i="1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5" name="Google Shape;335;g15a35e3eda8_0_128"/>
          <p:cNvSpPr txBox="1"/>
          <p:nvPr/>
        </p:nvSpPr>
        <p:spPr>
          <a:xfrm>
            <a:off x="1524698" y="5285058"/>
            <a:ext cx="1567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1" lang="ru-RU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Показатель 9</a:t>
            </a:r>
            <a:endParaRPr i="1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" name="Google Shape;336;g15a35e3eda8_0_128"/>
          <p:cNvSpPr txBox="1"/>
          <p:nvPr/>
        </p:nvSpPr>
        <p:spPr>
          <a:xfrm>
            <a:off x="1462897" y="5698933"/>
            <a:ext cx="1617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1" lang="ru-RU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Показатель 10</a:t>
            </a:r>
            <a:endParaRPr i="1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7" name="Google Shape;337;g15a35e3eda8_0_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9800" y="1514725"/>
            <a:ext cx="3393391" cy="45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5a35e3eda8_0_243"/>
          <p:cNvSpPr txBox="1"/>
          <p:nvPr/>
        </p:nvSpPr>
        <p:spPr>
          <a:xfrm>
            <a:off x="5417355" y="1608797"/>
            <a:ext cx="1434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ru-RU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Текст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3" name="Google Shape;343;g15a35e3eda8_0_2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0925" y="2388620"/>
            <a:ext cx="3287027" cy="3287027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g15a35e3eda8_0_243"/>
          <p:cNvSpPr txBox="1"/>
          <p:nvPr/>
        </p:nvSpPr>
        <p:spPr>
          <a:xfrm>
            <a:off x="5417355" y="6076512"/>
            <a:ext cx="1434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ru-RU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Текст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" name="Google Shape;345;g15a35e3eda8_0_243"/>
          <p:cNvSpPr txBox="1"/>
          <p:nvPr/>
        </p:nvSpPr>
        <p:spPr>
          <a:xfrm>
            <a:off x="8259212" y="3842653"/>
            <a:ext cx="1434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ru-RU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Текст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6" name="Google Shape;346;g15a35e3eda8_0_243"/>
          <p:cNvSpPr txBox="1"/>
          <p:nvPr/>
        </p:nvSpPr>
        <p:spPr>
          <a:xfrm>
            <a:off x="2498495" y="3847467"/>
            <a:ext cx="1434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ru-RU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Текст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" name="Google Shape;347;g15a35e3eda8_0_243"/>
          <p:cNvSpPr txBox="1"/>
          <p:nvPr/>
        </p:nvSpPr>
        <p:spPr>
          <a:xfrm>
            <a:off x="3056759" y="2447574"/>
            <a:ext cx="1434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ru-RU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Текст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" name="Google Shape;348;g15a35e3eda8_0_243"/>
          <p:cNvSpPr txBox="1"/>
          <p:nvPr/>
        </p:nvSpPr>
        <p:spPr>
          <a:xfrm>
            <a:off x="7777951" y="2447574"/>
            <a:ext cx="1434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ru-RU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Текст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" name="Google Shape;349;g15a35e3eda8_0_243"/>
          <p:cNvSpPr txBox="1"/>
          <p:nvPr/>
        </p:nvSpPr>
        <p:spPr>
          <a:xfrm>
            <a:off x="3056759" y="5285240"/>
            <a:ext cx="1434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ru-RU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Текст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0" name="Google Shape;350;g15a35e3eda8_0_243"/>
          <p:cNvSpPr txBox="1"/>
          <p:nvPr/>
        </p:nvSpPr>
        <p:spPr>
          <a:xfrm>
            <a:off x="7777951" y="5285240"/>
            <a:ext cx="1434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ru-RU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Текст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1" name="Google Shape;351;g15a35e3eda8_0_243"/>
          <p:cNvSpPr/>
          <p:nvPr/>
        </p:nvSpPr>
        <p:spPr>
          <a:xfrm>
            <a:off x="6055030" y="2309212"/>
            <a:ext cx="158700" cy="1587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g15a35e3eda8_0_243"/>
          <p:cNvSpPr/>
          <p:nvPr/>
        </p:nvSpPr>
        <p:spPr>
          <a:xfrm>
            <a:off x="6048613" y="5596238"/>
            <a:ext cx="158700" cy="1587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g15a35e3eda8_0_243"/>
          <p:cNvSpPr/>
          <p:nvPr/>
        </p:nvSpPr>
        <p:spPr>
          <a:xfrm>
            <a:off x="7232521" y="5114974"/>
            <a:ext cx="158700" cy="1587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g15a35e3eda8_0_243"/>
          <p:cNvSpPr/>
          <p:nvPr/>
        </p:nvSpPr>
        <p:spPr>
          <a:xfrm>
            <a:off x="7698543" y="3976788"/>
            <a:ext cx="158700" cy="1587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g15a35e3eda8_0_243"/>
          <p:cNvSpPr/>
          <p:nvPr/>
        </p:nvSpPr>
        <p:spPr>
          <a:xfrm>
            <a:off x="7192416" y="2786828"/>
            <a:ext cx="158700" cy="1587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g15a35e3eda8_0_243"/>
          <p:cNvSpPr/>
          <p:nvPr/>
        </p:nvSpPr>
        <p:spPr>
          <a:xfrm>
            <a:off x="4877540" y="5114974"/>
            <a:ext cx="158700" cy="1587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g15a35e3eda8_0_243"/>
          <p:cNvSpPr/>
          <p:nvPr/>
        </p:nvSpPr>
        <p:spPr>
          <a:xfrm>
            <a:off x="4411518" y="3947911"/>
            <a:ext cx="158700" cy="1587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g15a35e3eda8_0_243"/>
          <p:cNvSpPr/>
          <p:nvPr/>
        </p:nvSpPr>
        <p:spPr>
          <a:xfrm>
            <a:off x="4894385" y="2787995"/>
            <a:ext cx="158700" cy="1587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15a35e3eda8_0_243"/>
          <p:cNvSpPr txBox="1"/>
          <p:nvPr/>
        </p:nvSpPr>
        <p:spPr>
          <a:xfrm>
            <a:off x="882348" y="746575"/>
            <a:ext cx="9423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b="1" i="0" lang="ru-RU" sz="31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3.2 Анализ </a:t>
            </a:r>
            <a:r>
              <a:rPr b="1" i="1" lang="ru-RU" sz="31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недостающих </a:t>
            </a:r>
            <a:r>
              <a:rPr b="1" i="0" lang="ru-RU" sz="31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ресурсов</a:t>
            </a:r>
            <a:endParaRPr i="0" sz="3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5a35e3eda8_0_264"/>
          <p:cNvSpPr txBox="1"/>
          <p:nvPr/>
        </p:nvSpPr>
        <p:spPr>
          <a:xfrm>
            <a:off x="683383" y="179025"/>
            <a:ext cx="943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ru-RU" sz="35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5. Цели библиотеки в Проекте</a:t>
            </a:r>
            <a:endParaRPr b="1" i="0" sz="3500" u="none" cap="none" strike="noStrike">
              <a:solidFill>
                <a:srgbClr val="F75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" name="Google Shape;365;g15a35e3eda8_0_264"/>
          <p:cNvSpPr txBox="1"/>
          <p:nvPr/>
        </p:nvSpPr>
        <p:spPr>
          <a:xfrm>
            <a:off x="683400" y="958925"/>
            <a:ext cx="10825200" cy="52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ru-RU" sz="15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"/>
                <a:ea typeface="Open Sans"/>
                <a:cs typeface="Open Sans"/>
                <a:sym typeface="Open Sans"/>
              </a:rPr>
              <a:t>Что необходимо изучить перед практическим заданием: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Char char="-"/>
            </a:pPr>
            <a:r>
              <a:rPr i="0" lang="ru-RU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Что такое креативные индустрии?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Char char="-"/>
            </a:pPr>
            <a:r>
              <a:rPr i="0" lang="ru-RU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Что такое локальная идентичность?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Char char="-"/>
            </a:pPr>
            <a:r>
              <a:rPr i="0" lang="ru-RU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Как ставить цель по SMART?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ru-RU" sz="15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"/>
                <a:ea typeface="Open Sans"/>
                <a:cs typeface="Open Sans"/>
                <a:sym typeface="Open Sans"/>
              </a:rPr>
              <a:t>Задача: </a:t>
            </a:r>
            <a:r>
              <a:rPr i="0" lang="ru-RU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описать локальную идентичность своего региона и сформулировать цель для участия в проекте.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Перед началом работы изучите дополнительные материалы по ссылкам ниже. </a:t>
            </a:r>
            <a:r>
              <a:rPr i="1" lang="ru-RU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 слайде 5.1 опишите своими словами, как вы для себя определяйте термины </a:t>
            </a:r>
            <a:r>
              <a:rPr b="1"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креативные индустрии </a:t>
            </a:r>
            <a:r>
              <a:rPr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 </a:t>
            </a:r>
            <a:r>
              <a:rPr b="1" i="1" lang="ru-RU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локальная идентичность</a:t>
            </a:r>
            <a:r>
              <a:rPr i="1" lang="ru-RU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Их понимание очень важно для успешного развития библиотеки в проекте. Не переживайте, если сначала что-то будет непонятно, попробуйте сформулировать что для вас значит </a:t>
            </a:r>
            <a:r>
              <a:rPr b="1" i="1" lang="ru-RU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локальная идентичность вашего региона.</a:t>
            </a:r>
            <a:r>
              <a:rPr i="1" lang="ru-RU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В дальнейшем мы более подробно разберем эти понятия. На слайде 5.2 опишите вашу </a:t>
            </a:r>
            <a:r>
              <a:rPr b="1" i="1" lang="ru-RU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цель </a:t>
            </a:r>
            <a:r>
              <a:rPr i="1" lang="ru-RU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участия в проекте по системе SMART, подробно о том, как это сделать читайте по ссылке ниже. В теории это может быть одна глобальная цель, но постарайтесь конкретизировать ее сроками и конечным результатом.</a:t>
            </a:r>
            <a:endParaRPr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1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i="0" lang="ru-RU" sz="13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"/>
                <a:ea typeface="Open Sans"/>
                <a:cs typeface="Open Sans"/>
                <a:sym typeface="Open Sans"/>
              </a:rPr>
              <a:t>Дополнительные материалы и инструкции для работы:</a:t>
            </a:r>
            <a:endParaRPr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Open Sans"/>
              <a:buChar char="-"/>
            </a:pPr>
            <a:r>
              <a:rPr i="0" lang="ru-RU" sz="1300" u="sng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Вебинар “Введение в креативные индустрии”</a:t>
            </a:r>
            <a:endParaRPr i="0" sz="13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Open Sans"/>
              <a:buChar char="-"/>
            </a:pPr>
            <a:r>
              <a:rPr i="0" lang="ru-RU" sz="1300" u="sng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Исследование ВШЭ “Креативные индустрии в России: тенденции и перспективы развития”</a:t>
            </a:r>
            <a:endParaRPr i="0" sz="13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Open Sans"/>
              <a:buChar char="-"/>
            </a:pPr>
            <a:r>
              <a:rPr i="0" lang="ru-RU" sz="1300" u="sng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Атлас креативных индустрий Российской Федерации от АСИ</a:t>
            </a:r>
            <a:endParaRPr i="0" sz="13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Open Sans"/>
              <a:buChar char="-"/>
            </a:pPr>
            <a:r>
              <a:rPr i="0" lang="ru-RU" sz="1300" u="sng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Локальная идентичность как новая экономика. Наследие</a:t>
            </a:r>
            <a:endParaRPr i="0" sz="13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Open Sans"/>
              <a:buChar char="-"/>
            </a:pPr>
            <a:r>
              <a:rPr i="0" lang="ru-RU" sz="1300" u="sng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Михаил Лурье — До и после бренда: формулы (местной) идентичности в локальном тексте города</a:t>
            </a:r>
            <a:endParaRPr i="0" sz="1300" u="none" cap="none" strike="noStrike">
              <a:solidFill>
                <a:schemeClr val="accent1"/>
              </a:solidFill>
              <a:highlight>
                <a:srgbClr val="D6E06B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Open Sans"/>
              <a:buChar char="-"/>
            </a:pPr>
            <a:r>
              <a:rPr i="0" lang="ru-RU" sz="1300" u="sng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Как ставить цели и задачи по SMART</a:t>
            </a:r>
            <a:endParaRPr i="0" sz="13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6" name="Google Shape;366;g15a35e3eda8_0_26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814174" y="844275"/>
            <a:ext cx="1631101" cy="16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15a35e3eda8_0_264"/>
          <p:cNvSpPr txBox="1"/>
          <p:nvPr/>
        </p:nvSpPr>
        <p:spPr>
          <a:xfrm>
            <a:off x="10486822" y="782491"/>
            <a:ext cx="1848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2 ч.</a:t>
            </a:r>
            <a:endParaRPr b="0" i="0" sz="1500" u="none" cap="none" strike="noStrike">
              <a:solidFill>
                <a:srgbClr val="F75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5a35e3eda8_0_271"/>
          <p:cNvSpPr txBox="1"/>
          <p:nvPr/>
        </p:nvSpPr>
        <p:spPr>
          <a:xfrm>
            <a:off x="5389976" y="2695050"/>
            <a:ext cx="6164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 Medium"/>
              <a:buChar char="-"/>
            </a:pPr>
            <a:r>
              <a:rPr i="0" lang="ru-RU" sz="15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это (укажите свое определение)</a:t>
            </a:r>
            <a:endParaRPr i="0" sz="15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373" name="Google Shape;373;g15a35e3eda8_0_2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275" y="2613891"/>
            <a:ext cx="2741334" cy="2301691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15a35e3eda8_0_271"/>
          <p:cNvSpPr txBox="1"/>
          <p:nvPr/>
        </p:nvSpPr>
        <p:spPr>
          <a:xfrm>
            <a:off x="5389990" y="3575225"/>
            <a:ext cx="627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ru-RU" sz="20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Локальная идентичность</a:t>
            </a:r>
            <a:endParaRPr i="0" sz="15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75" name="Google Shape;375;g15a35e3eda8_0_271"/>
          <p:cNvSpPr txBox="1"/>
          <p:nvPr/>
        </p:nvSpPr>
        <p:spPr>
          <a:xfrm>
            <a:off x="5390000" y="4820200"/>
            <a:ext cx="60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i="0" lang="ru-RU" sz="20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Локальная идентичность моего региона</a:t>
            </a:r>
            <a:endParaRPr i="0" sz="20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cxnSp>
        <p:nvCxnSpPr>
          <p:cNvPr id="376" name="Google Shape;376;g15a35e3eda8_0_271"/>
          <p:cNvCxnSpPr/>
          <p:nvPr/>
        </p:nvCxnSpPr>
        <p:spPr>
          <a:xfrm>
            <a:off x="5245018" y="2437254"/>
            <a:ext cx="0" cy="3420900"/>
          </a:xfrm>
          <a:prstGeom prst="straightConnector1">
            <a:avLst/>
          </a:prstGeom>
          <a:noFill/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g15a35e3eda8_0_271"/>
          <p:cNvCxnSpPr/>
          <p:nvPr/>
        </p:nvCxnSpPr>
        <p:spPr>
          <a:xfrm>
            <a:off x="3529060" y="4299357"/>
            <a:ext cx="1715700" cy="0"/>
          </a:xfrm>
          <a:prstGeom prst="straightConnector1">
            <a:avLst/>
          </a:prstGeom>
          <a:noFill/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g15a35e3eda8_0_271"/>
          <p:cNvCxnSpPr/>
          <p:nvPr/>
        </p:nvCxnSpPr>
        <p:spPr>
          <a:xfrm>
            <a:off x="5235506" y="3775325"/>
            <a:ext cx="116400" cy="0"/>
          </a:xfrm>
          <a:prstGeom prst="straightConnector1">
            <a:avLst/>
          </a:prstGeom>
          <a:noFill/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g15a35e3eda8_0_271"/>
          <p:cNvCxnSpPr/>
          <p:nvPr/>
        </p:nvCxnSpPr>
        <p:spPr>
          <a:xfrm>
            <a:off x="5259306" y="5060907"/>
            <a:ext cx="116400" cy="0"/>
          </a:xfrm>
          <a:prstGeom prst="straightConnector1">
            <a:avLst/>
          </a:prstGeom>
          <a:noFill/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0" name="Google Shape;380;g15a35e3eda8_0_271"/>
          <p:cNvSpPr txBox="1"/>
          <p:nvPr/>
        </p:nvSpPr>
        <p:spPr>
          <a:xfrm>
            <a:off x="672298" y="742075"/>
            <a:ext cx="9423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b="1" i="0" lang="ru-RU" sz="31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5.1 </a:t>
            </a:r>
            <a:r>
              <a:rPr b="1" i="1" lang="ru-RU" sz="31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Локальная идентичность </a:t>
            </a:r>
            <a:r>
              <a:rPr b="1" i="0" lang="ru-RU" sz="31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и</a:t>
            </a:r>
            <a:r>
              <a:rPr b="1" i="1" lang="ru-RU" sz="31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 креативные индустрии</a:t>
            </a:r>
            <a:endParaRPr b="1" i="1" sz="3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1" name="Google Shape;381;g15a35e3eda8_0_271"/>
          <p:cNvSpPr txBox="1"/>
          <p:nvPr/>
        </p:nvSpPr>
        <p:spPr>
          <a:xfrm>
            <a:off x="5389994" y="2237150"/>
            <a:ext cx="376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ru-RU" sz="20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Креативные индустрии</a:t>
            </a:r>
            <a:endParaRPr i="0" sz="15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cxnSp>
        <p:nvCxnSpPr>
          <p:cNvPr id="382" name="Google Shape;382;g15a35e3eda8_0_271"/>
          <p:cNvCxnSpPr/>
          <p:nvPr/>
        </p:nvCxnSpPr>
        <p:spPr>
          <a:xfrm>
            <a:off x="5235493" y="2437262"/>
            <a:ext cx="116400" cy="0"/>
          </a:xfrm>
          <a:prstGeom prst="straightConnector1">
            <a:avLst/>
          </a:prstGeom>
          <a:noFill/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3" name="Google Shape;383;g15a35e3eda8_0_271"/>
          <p:cNvSpPr txBox="1"/>
          <p:nvPr/>
        </p:nvSpPr>
        <p:spPr>
          <a:xfrm>
            <a:off x="5389989" y="3940025"/>
            <a:ext cx="6164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 Medium"/>
              <a:buChar char="-"/>
            </a:pPr>
            <a:r>
              <a:rPr i="0" lang="ru-RU" sz="15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это (укажите свое определение)</a:t>
            </a:r>
            <a:endParaRPr i="0" sz="15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84" name="Google Shape;384;g15a35e3eda8_0_271"/>
          <p:cNvSpPr txBox="1"/>
          <p:nvPr/>
        </p:nvSpPr>
        <p:spPr>
          <a:xfrm>
            <a:off x="5351901" y="5334000"/>
            <a:ext cx="6164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 Medium"/>
              <a:buChar char="-"/>
            </a:pPr>
            <a:r>
              <a:rPr i="0" lang="ru-RU" sz="15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это (укажите свое определение)</a:t>
            </a:r>
            <a:endParaRPr i="0" sz="15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5a35e3eda8_0_287"/>
          <p:cNvSpPr txBox="1"/>
          <p:nvPr/>
        </p:nvSpPr>
        <p:spPr>
          <a:xfrm>
            <a:off x="4111104" y="1741975"/>
            <a:ext cx="8169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ru-RU" sz="16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Конкретная. </a:t>
            </a:r>
            <a:endParaRPr i="0" sz="16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ru-RU" sz="16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Чего именно мы хотим достичь/улучшить/изменить? Наша ли это цель?</a:t>
            </a:r>
            <a:endParaRPr i="0" sz="16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390" name="Google Shape;390;g15a35e3eda8_0_2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402" y="1805472"/>
            <a:ext cx="2598781" cy="310353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15a35e3eda8_0_287"/>
          <p:cNvSpPr txBox="1"/>
          <p:nvPr/>
        </p:nvSpPr>
        <p:spPr>
          <a:xfrm>
            <a:off x="3687625" y="1715750"/>
            <a:ext cx="321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ru-RU" sz="2300" u="none" cap="none" strike="noStrik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g15a35e3eda8_0_287"/>
          <p:cNvSpPr txBox="1"/>
          <p:nvPr/>
        </p:nvSpPr>
        <p:spPr>
          <a:xfrm>
            <a:off x="3687625" y="2311775"/>
            <a:ext cx="321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ru-RU" sz="2300" u="none" cap="none" strike="noStrik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g15a35e3eda8_0_287"/>
          <p:cNvSpPr txBox="1"/>
          <p:nvPr/>
        </p:nvSpPr>
        <p:spPr>
          <a:xfrm>
            <a:off x="3687625" y="2907800"/>
            <a:ext cx="321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ru-RU" sz="2300" u="none" cap="none" strike="noStrik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g15a35e3eda8_0_287"/>
          <p:cNvSpPr txBox="1"/>
          <p:nvPr/>
        </p:nvSpPr>
        <p:spPr>
          <a:xfrm>
            <a:off x="3687625" y="3503825"/>
            <a:ext cx="321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ru-RU" sz="2300" u="none" cap="none" strike="noStrik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g15a35e3eda8_0_287"/>
          <p:cNvSpPr txBox="1"/>
          <p:nvPr/>
        </p:nvSpPr>
        <p:spPr>
          <a:xfrm>
            <a:off x="3687625" y="4099849"/>
            <a:ext cx="321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ru-RU" sz="2300" u="none" cap="none" strike="noStrik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15a35e3eda8_0_287"/>
          <p:cNvSpPr txBox="1"/>
          <p:nvPr/>
        </p:nvSpPr>
        <p:spPr>
          <a:xfrm>
            <a:off x="4101456" y="2332275"/>
            <a:ext cx="7351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i="0" lang="ru-RU" sz="16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Измеримая. </a:t>
            </a:r>
            <a:endParaRPr i="0" sz="13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i="0" lang="ru-RU" sz="16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Какие результаты покажут завершение цели?</a:t>
            </a:r>
            <a:endParaRPr i="0" sz="16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97" name="Google Shape;397;g15a35e3eda8_0_287"/>
          <p:cNvSpPr txBox="1"/>
          <p:nvPr/>
        </p:nvSpPr>
        <p:spPr>
          <a:xfrm>
            <a:off x="4111090" y="2931675"/>
            <a:ext cx="5748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i="0" lang="ru-RU" sz="16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Достижимая.</a:t>
            </a:r>
            <a:endParaRPr i="0" sz="16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i="0" lang="ru-RU" sz="16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Не слишком ли цель сложная или лёгкая?</a:t>
            </a:r>
            <a:endParaRPr i="0" sz="16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98" name="Google Shape;398;g15a35e3eda8_0_287"/>
          <p:cNvSpPr txBox="1"/>
          <p:nvPr/>
        </p:nvSpPr>
        <p:spPr>
          <a:xfrm>
            <a:off x="4111091" y="3532350"/>
            <a:ext cx="566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i="0" lang="ru-RU" sz="16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Важная.</a:t>
            </a:r>
            <a:endParaRPr i="0" sz="16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i="0" lang="ru-RU" sz="16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Не противоречит ли эта цель другим задачам?</a:t>
            </a:r>
            <a:endParaRPr i="0" sz="16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99" name="Google Shape;399;g15a35e3eda8_0_287"/>
          <p:cNvSpPr txBox="1"/>
          <p:nvPr/>
        </p:nvSpPr>
        <p:spPr>
          <a:xfrm>
            <a:off x="4111118" y="4125650"/>
            <a:ext cx="7351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i="0" lang="ru-RU" sz="16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С определенным сроком.</a:t>
            </a:r>
            <a:endParaRPr i="0" sz="16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i="0" lang="ru-RU" sz="16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Когда должен быть получен запланированный результат?</a:t>
            </a:r>
            <a:endParaRPr i="0" sz="16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400" name="Google Shape;400;g15a35e3eda8_0_287"/>
          <p:cNvSpPr txBox="1"/>
          <p:nvPr/>
        </p:nvSpPr>
        <p:spPr>
          <a:xfrm>
            <a:off x="479398" y="699450"/>
            <a:ext cx="9423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b="1" i="0" lang="ru-RU" sz="31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5.2 </a:t>
            </a:r>
            <a:r>
              <a:rPr b="1" i="1" lang="ru-RU" sz="31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Цели</a:t>
            </a:r>
            <a:r>
              <a:rPr b="1" i="0" lang="ru-RU" sz="31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 в проекте по SMART*</a:t>
            </a:r>
            <a:endParaRPr b="1" i="0" sz="3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1" name="Google Shape;401;g15a35e3eda8_0_287"/>
          <p:cNvSpPr txBox="1"/>
          <p:nvPr/>
        </p:nvSpPr>
        <p:spPr>
          <a:xfrm>
            <a:off x="479400" y="6184900"/>
            <a:ext cx="11069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ru-RU" sz="15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*</a:t>
            </a:r>
            <a:r>
              <a:rPr i="1" lang="ru-RU" sz="15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SMART - это метод описания цели, включающий в себя: конкретность, измеримость, достижимость, важность и определенность по срокам. </a:t>
            </a:r>
            <a:r>
              <a:rPr i="0" lang="ru-RU" sz="15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 - Specific, M - Measurable, А - Achievable, R - Relevant, T - Time bound.</a:t>
            </a:r>
            <a:endParaRPr i="0" sz="15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402" name="Google Shape;402;g15a35e3eda8_0_287"/>
          <p:cNvSpPr/>
          <p:nvPr/>
        </p:nvSpPr>
        <p:spPr>
          <a:xfrm>
            <a:off x="479400" y="5021163"/>
            <a:ext cx="10599900" cy="853200"/>
          </a:xfrm>
          <a:prstGeom prst="roundRect">
            <a:avLst>
              <a:gd fmla="val 16667" name="adj"/>
            </a:avLst>
          </a:prstGeom>
          <a:solidFill>
            <a:srgbClr val="F75000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ru-RU" sz="1500" u="none" cap="none" strike="noStrike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Опишите здесь цель участия вашей библиотеки в Проекте и проверьте ее по критериям SMART. </a:t>
            </a:r>
            <a:endParaRPr i="0" sz="1500" u="none" cap="none" strike="noStrike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ru-RU" sz="1500" u="none" cap="none" strike="noStrike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Пример: к середине следующего года создать на базе библиотеки сообщество любителей дизайна из 10-15 человек, чтобы повысить посещаемость и сформировать творческое сообщество.</a:t>
            </a:r>
            <a:endParaRPr i="0" sz="1500" u="none" cap="none" strike="noStrike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5a35e3eda8_0_304"/>
          <p:cNvSpPr txBox="1"/>
          <p:nvPr/>
        </p:nvSpPr>
        <p:spPr>
          <a:xfrm>
            <a:off x="716250" y="242492"/>
            <a:ext cx="9433500" cy="10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ru-RU" sz="33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6. План библиотеки по реализации Проекта</a:t>
            </a:r>
            <a:endParaRPr b="1" i="0" sz="3300" u="none" cap="none" strike="noStrike">
              <a:solidFill>
                <a:srgbClr val="F75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8" name="Google Shape;408;g15a35e3eda8_0_304"/>
          <p:cNvSpPr txBox="1"/>
          <p:nvPr/>
        </p:nvSpPr>
        <p:spPr>
          <a:xfrm>
            <a:off x="716250" y="1499375"/>
            <a:ext cx="11022900" cy="47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ru-RU" sz="15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"/>
                <a:ea typeface="Open Sans"/>
                <a:cs typeface="Open Sans"/>
                <a:sym typeface="Open Sans"/>
              </a:rPr>
              <a:t>Что необходимо изучить перед практическим заданием:</a:t>
            </a:r>
            <a:endParaRPr i="0" sz="15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Char char="-"/>
            </a:pPr>
            <a:r>
              <a:rPr i="0" lang="ru-RU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Что такое проектный менеджмент в сфере культуры?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Char char="-"/>
            </a:pPr>
            <a:r>
              <a:rPr i="0" lang="ru-RU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Что такое проект “Гений места”?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ru-RU" sz="15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"/>
                <a:ea typeface="Open Sans"/>
                <a:cs typeface="Open Sans"/>
                <a:sym typeface="Open Sans"/>
              </a:rPr>
              <a:t>Задача:</a:t>
            </a:r>
            <a:r>
              <a:rPr i="0" lang="ru-RU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составить примерный план по реализации проекта “Гений места” в вашей библиотеке.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Перед началом работы изучите дополнительные материалы по ссылкам ниже. </a:t>
            </a:r>
            <a:r>
              <a:rPr i="1" lang="ru-RU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Изучите, что делали библиотеки предыдущего набора и попытайтесь представить ваш год в проекте, еще раз просмотрите концепцию проекта, прочитайте посты в социальных сетях. Мысленно разделите 12 месяцев на </a:t>
            </a:r>
            <a:r>
              <a:rPr b="1" i="1" lang="ru-RU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 квартала </a:t>
            </a:r>
            <a:r>
              <a:rPr i="1" lang="ru-RU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 в каждом спланируйте не менее </a:t>
            </a:r>
            <a:r>
              <a:rPr b="1" i="1" lang="ru-RU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3-х мероприятий,</a:t>
            </a:r>
            <a:r>
              <a:rPr i="1" lang="ru-RU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одно из которых пройдет с </a:t>
            </a:r>
            <a:r>
              <a:rPr b="1" i="1" lang="ru-RU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партнером</a:t>
            </a:r>
            <a:r>
              <a:rPr i="1" lang="ru-RU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а два из всех трех будут запланированы с целью </a:t>
            </a:r>
            <a:r>
              <a:rPr b="1" i="1" lang="ru-RU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образования </a:t>
            </a:r>
            <a:r>
              <a:rPr i="1" lang="ru-RU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или </a:t>
            </a:r>
            <a:r>
              <a:rPr b="1" i="1" lang="ru-RU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просвещения</a:t>
            </a:r>
            <a:r>
              <a:rPr i="1" lang="ru-RU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Постарайтесь подумать немного шире, выйти за рамки привычных форматов, постарайтесь выделить вашу локальную идентичность и уникальность территории. Не забудьте указать формат в названии мероприятия. </a:t>
            </a:r>
            <a:endParaRPr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1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i="0" lang="ru-RU" sz="13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"/>
                <a:ea typeface="Open Sans"/>
                <a:cs typeface="Open Sans"/>
                <a:sym typeface="Open Sans"/>
              </a:rPr>
              <a:t>Дополнительные материалы и инструкции для работы:</a:t>
            </a:r>
            <a:endParaRPr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Open Sans"/>
              <a:buChar char="-"/>
            </a:pPr>
            <a:r>
              <a:rPr i="0" lang="ru-RU" sz="1300" u="sng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Курс “Проектный менеджмент в культуре”</a:t>
            </a:r>
            <a:endParaRPr i="0" sz="13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Open Sans"/>
              <a:buChar char="-"/>
            </a:pPr>
            <a:r>
              <a:rPr i="0" lang="ru-RU" sz="1300" u="sng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Роль менеджера в сфере культуры</a:t>
            </a:r>
            <a:endParaRPr i="0" sz="13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Open Sans"/>
              <a:buChar char="-"/>
            </a:pPr>
            <a:r>
              <a:rPr i="0" lang="ru-RU" sz="1300" u="sng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Концепция “Гений места” </a:t>
            </a:r>
            <a:endParaRPr i="0" sz="13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Open Sans"/>
              <a:buChar char="-"/>
            </a:pPr>
            <a:r>
              <a:rPr i="0" lang="ru-RU" sz="1300" u="sng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Вебинары на универгения.рф</a:t>
            </a:r>
            <a:endParaRPr i="0" sz="13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Open Sans"/>
              <a:buChar char="-"/>
            </a:pPr>
            <a:r>
              <a:rPr i="0" lang="ru-RU" sz="1300" u="sng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Группа “Библиотека нового поколения” Вконтакте</a:t>
            </a:r>
            <a:endParaRPr i="0" sz="13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Open Sans"/>
              <a:buChar char="-"/>
            </a:pPr>
            <a:r>
              <a:rPr i="0" lang="ru-RU" sz="1300" u="sng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Как придумать классную идею для мероприятия в библиотеке</a:t>
            </a:r>
            <a:r>
              <a:rPr i="0" lang="ru-RU" sz="13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i="0" sz="13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1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rgbClr val="000000"/>
              </a:solidFill>
              <a:highlight>
                <a:srgbClr val="D6E06B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9" name="Google Shape;409;g15a35e3eda8_0_30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814174" y="844275"/>
            <a:ext cx="1631101" cy="16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g15a35e3eda8_0_304"/>
          <p:cNvSpPr txBox="1"/>
          <p:nvPr/>
        </p:nvSpPr>
        <p:spPr>
          <a:xfrm>
            <a:off x="10486822" y="782491"/>
            <a:ext cx="1848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2 ч.</a:t>
            </a:r>
            <a:endParaRPr b="0" i="0" sz="1500" u="none" cap="none" strike="noStrike">
              <a:solidFill>
                <a:srgbClr val="F75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5" name="Google Shape;415;g15a35e3eda8_0_311"/>
          <p:cNvCxnSpPr/>
          <p:nvPr/>
        </p:nvCxnSpPr>
        <p:spPr>
          <a:xfrm>
            <a:off x="6089850" y="74100"/>
            <a:ext cx="12300" cy="6710100"/>
          </a:xfrm>
          <a:prstGeom prst="straightConnector1">
            <a:avLst/>
          </a:prstGeom>
          <a:noFill/>
          <a:ln cap="flat" cmpd="sng" w="9525">
            <a:solidFill>
              <a:srgbClr val="F05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6" name="Google Shape;416;g15a35e3eda8_0_311"/>
          <p:cNvCxnSpPr/>
          <p:nvPr/>
        </p:nvCxnSpPr>
        <p:spPr>
          <a:xfrm>
            <a:off x="152400" y="3410400"/>
            <a:ext cx="11887200" cy="37200"/>
          </a:xfrm>
          <a:prstGeom prst="straightConnector1">
            <a:avLst/>
          </a:prstGeom>
          <a:noFill/>
          <a:ln cap="flat" cmpd="sng" w="9525">
            <a:solidFill>
              <a:srgbClr val="F05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7" name="Google Shape;417;g15a35e3eda8_0_311"/>
          <p:cNvSpPr/>
          <p:nvPr/>
        </p:nvSpPr>
        <p:spPr>
          <a:xfrm>
            <a:off x="247450" y="458000"/>
            <a:ext cx="1787700" cy="27432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Название: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название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Для кого: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укажите целевую аудиторию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Задача: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какую потребность аудитории решает мероприятие 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"/>
                <a:ea typeface="Open Sans"/>
                <a:cs typeface="Open Sans"/>
                <a:sym typeface="Open Sans"/>
              </a:rPr>
              <a:t>Партнер:</a:t>
            </a:r>
            <a:endParaRPr i="0" sz="12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партнера при его наличии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8" name="Google Shape;418;g15a35e3eda8_0_311"/>
          <p:cNvSpPr/>
          <p:nvPr/>
        </p:nvSpPr>
        <p:spPr>
          <a:xfrm>
            <a:off x="2189800" y="458000"/>
            <a:ext cx="1787700" cy="27432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Название: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название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Для кого: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укажите целевую аудиторию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Задача: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какую потребность аудитории решает мероприятие 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"/>
                <a:ea typeface="Open Sans"/>
                <a:cs typeface="Open Sans"/>
                <a:sym typeface="Open Sans"/>
              </a:rPr>
              <a:t>Партнер:</a:t>
            </a:r>
            <a:endParaRPr i="0" sz="12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партнера при его наличии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" name="Google Shape;419;g15a35e3eda8_0_311"/>
          <p:cNvSpPr/>
          <p:nvPr/>
        </p:nvSpPr>
        <p:spPr>
          <a:xfrm>
            <a:off x="4139825" y="458000"/>
            <a:ext cx="1787700" cy="27432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Название: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название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Для кого: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укажите целевую аудиторию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Задача: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какую потребность аудитории решает мероприятие 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"/>
                <a:ea typeface="Open Sans"/>
                <a:cs typeface="Open Sans"/>
                <a:sym typeface="Open Sans"/>
              </a:rPr>
              <a:t>Партнер:</a:t>
            </a:r>
            <a:endParaRPr i="0" sz="12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партнера при его наличии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0" name="Google Shape;420;g15a35e3eda8_0_311"/>
          <p:cNvSpPr txBox="1"/>
          <p:nvPr/>
        </p:nvSpPr>
        <p:spPr>
          <a:xfrm>
            <a:off x="301575" y="741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-RU" sz="15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январь </a:t>
            </a:r>
            <a:endParaRPr b="1" i="0" sz="1500" u="none" cap="none" strike="noStrike">
              <a:solidFill>
                <a:srgbClr val="F75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1" name="Google Shape;421;g15a35e3eda8_0_311"/>
          <p:cNvSpPr txBox="1"/>
          <p:nvPr/>
        </p:nvSpPr>
        <p:spPr>
          <a:xfrm>
            <a:off x="2220700" y="741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-RU" sz="15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февраль</a:t>
            </a:r>
            <a:endParaRPr b="1" i="0" sz="1500" u="none" cap="none" strike="noStrike">
              <a:solidFill>
                <a:srgbClr val="F75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2" name="Google Shape;422;g15a35e3eda8_0_311"/>
          <p:cNvSpPr txBox="1"/>
          <p:nvPr/>
        </p:nvSpPr>
        <p:spPr>
          <a:xfrm>
            <a:off x="4155275" y="741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-RU" sz="15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март</a:t>
            </a:r>
            <a:endParaRPr b="1" i="0" sz="1500" u="none" cap="none" strike="noStrike">
              <a:solidFill>
                <a:srgbClr val="F75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3" name="Google Shape;423;g15a35e3eda8_0_311"/>
          <p:cNvSpPr/>
          <p:nvPr/>
        </p:nvSpPr>
        <p:spPr>
          <a:xfrm>
            <a:off x="6264475" y="458000"/>
            <a:ext cx="1787700" cy="2743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Н</a:t>
            </a: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азвание: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название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Для кого: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укажите целевую аудиторию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Задача: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какую потребность аудитории решает мероприятие 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"/>
                <a:ea typeface="Open Sans"/>
                <a:cs typeface="Open Sans"/>
                <a:sym typeface="Open Sans"/>
              </a:rPr>
              <a:t>Партнер:</a:t>
            </a:r>
            <a:endParaRPr i="0" sz="12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партнера при его наличии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4" name="Google Shape;424;g15a35e3eda8_0_311"/>
          <p:cNvSpPr/>
          <p:nvPr/>
        </p:nvSpPr>
        <p:spPr>
          <a:xfrm>
            <a:off x="8206825" y="458000"/>
            <a:ext cx="1787700" cy="2743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Название: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название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Для кого: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укажите целевую аудиторию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Задача: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какую потребность аудитории решает мероприятие 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"/>
                <a:ea typeface="Open Sans"/>
                <a:cs typeface="Open Sans"/>
                <a:sym typeface="Open Sans"/>
              </a:rPr>
              <a:t>Партнер:</a:t>
            </a:r>
            <a:endParaRPr i="0" sz="12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партнера при его наличии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5" name="Google Shape;425;g15a35e3eda8_0_311"/>
          <p:cNvSpPr/>
          <p:nvPr/>
        </p:nvSpPr>
        <p:spPr>
          <a:xfrm>
            <a:off x="10156850" y="458000"/>
            <a:ext cx="1787700" cy="2743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Название: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название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Для кого: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укажите целевую аудиторию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Задача: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какую потребность аудитории решает мероприятие 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"/>
                <a:ea typeface="Open Sans"/>
                <a:cs typeface="Open Sans"/>
                <a:sym typeface="Open Sans"/>
              </a:rPr>
              <a:t>Партнер:</a:t>
            </a:r>
            <a:endParaRPr i="0" sz="12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партнера при его наличии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6" name="Google Shape;426;g15a35e3eda8_0_311"/>
          <p:cNvSpPr txBox="1"/>
          <p:nvPr/>
        </p:nvSpPr>
        <p:spPr>
          <a:xfrm>
            <a:off x="6318600" y="741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-RU" sz="15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апрель</a:t>
            </a:r>
            <a:endParaRPr b="1" i="0" sz="1500" u="none" cap="none" strike="noStrike">
              <a:solidFill>
                <a:srgbClr val="F75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7" name="Google Shape;427;g15a35e3eda8_0_311"/>
          <p:cNvSpPr txBox="1"/>
          <p:nvPr/>
        </p:nvSpPr>
        <p:spPr>
          <a:xfrm>
            <a:off x="8237725" y="741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-RU" sz="15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март</a:t>
            </a:r>
            <a:endParaRPr b="1" i="0" sz="1500" u="none" cap="none" strike="noStrike">
              <a:solidFill>
                <a:srgbClr val="F75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8" name="Google Shape;428;g15a35e3eda8_0_311"/>
          <p:cNvSpPr txBox="1"/>
          <p:nvPr/>
        </p:nvSpPr>
        <p:spPr>
          <a:xfrm>
            <a:off x="10172300" y="741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-RU" sz="15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июнь</a:t>
            </a:r>
            <a:endParaRPr b="1" i="0" sz="1500" u="none" cap="none" strike="noStrike">
              <a:solidFill>
                <a:srgbClr val="F75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9" name="Google Shape;429;g15a35e3eda8_0_311"/>
          <p:cNvSpPr/>
          <p:nvPr/>
        </p:nvSpPr>
        <p:spPr>
          <a:xfrm>
            <a:off x="243600" y="3954200"/>
            <a:ext cx="1787700" cy="27432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Название: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название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Для кого: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укажите целевую аудиторию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Задача: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какую потребность аудитории решает мероприятие 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"/>
                <a:ea typeface="Open Sans"/>
                <a:cs typeface="Open Sans"/>
                <a:sym typeface="Open Sans"/>
              </a:rPr>
              <a:t>Партнер:</a:t>
            </a:r>
            <a:endParaRPr i="0" sz="12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партнера при его наличии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0" name="Google Shape;430;g15a35e3eda8_0_311"/>
          <p:cNvSpPr/>
          <p:nvPr/>
        </p:nvSpPr>
        <p:spPr>
          <a:xfrm>
            <a:off x="2185950" y="3954200"/>
            <a:ext cx="1787700" cy="27432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Название: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название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Для кого: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укажите целевую аудиторию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Задача: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какую потребность аудитории решает мероприятие 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"/>
                <a:ea typeface="Open Sans"/>
                <a:cs typeface="Open Sans"/>
                <a:sym typeface="Open Sans"/>
              </a:rPr>
              <a:t>Партнер:</a:t>
            </a:r>
            <a:endParaRPr i="0" sz="12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партнера при его наличии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1" name="Google Shape;431;g15a35e3eda8_0_311"/>
          <p:cNvSpPr/>
          <p:nvPr/>
        </p:nvSpPr>
        <p:spPr>
          <a:xfrm>
            <a:off x="4135975" y="3954200"/>
            <a:ext cx="1787700" cy="27432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Название: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название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Для кого: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укажите целевую аудиторию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Задача: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какую потребность аудитории решает мероприятие 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"/>
                <a:ea typeface="Open Sans"/>
                <a:cs typeface="Open Sans"/>
                <a:sym typeface="Open Sans"/>
              </a:rPr>
              <a:t>Партнер:</a:t>
            </a:r>
            <a:endParaRPr i="0" sz="12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партнера при его наличии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2" name="Google Shape;432;g15a35e3eda8_0_311"/>
          <p:cNvSpPr txBox="1"/>
          <p:nvPr/>
        </p:nvSpPr>
        <p:spPr>
          <a:xfrm>
            <a:off x="297725" y="35703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-RU" sz="15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июль</a:t>
            </a:r>
            <a:endParaRPr b="1" i="0" sz="1500" u="none" cap="none" strike="noStrike">
              <a:solidFill>
                <a:srgbClr val="F75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3" name="Google Shape;433;g15a35e3eda8_0_311"/>
          <p:cNvSpPr txBox="1"/>
          <p:nvPr/>
        </p:nvSpPr>
        <p:spPr>
          <a:xfrm>
            <a:off x="2216850" y="35703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-RU" sz="15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август</a:t>
            </a:r>
            <a:endParaRPr b="1" i="0" sz="1500" u="none" cap="none" strike="noStrike">
              <a:solidFill>
                <a:srgbClr val="F75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4" name="Google Shape;434;g15a35e3eda8_0_311"/>
          <p:cNvSpPr txBox="1"/>
          <p:nvPr/>
        </p:nvSpPr>
        <p:spPr>
          <a:xfrm>
            <a:off x="4151425" y="35703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-RU" sz="15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сентябрь</a:t>
            </a:r>
            <a:endParaRPr b="1" i="0" sz="1500" u="none" cap="none" strike="noStrike">
              <a:solidFill>
                <a:srgbClr val="F75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5" name="Google Shape;435;g15a35e3eda8_0_311"/>
          <p:cNvSpPr/>
          <p:nvPr/>
        </p:nvSpPr>
        <p:spPr>
          <a:xfrm>
            <a:off x="6268325" y="3954200"/>
            <a:ext cx="1787700" cy="27432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Название: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название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Для кого: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укажите целевую аудиторию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Задача: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какую потребность аудитории решает мероприятие 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"/>
                <a:ea typeface="Open Sans"/>
                <a:cs typeface="Open Sans"/>
                <a:sym typeface="Open Sans"/>
              </a:rPr>
              <a:t>Партнер:</a:t>
            </a:r>
            <a:endParaRPr i="0" sz="12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партнера при его наличии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6" name="Google Shape;436;g15a35e3eda8_0_311"/>
          <p:cNvSpPr/>
          <p:nvPr/>
        </p:nvSpPr>
        <p:spPr>
          <a:xfrm>
            <a:off x="8210675" y="3954200"/>
            <a:ext cx="1787700" cy="27432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Название: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название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Для кого: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укажите целевую аудиторию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Задача: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какую потребность аудитории решает мероприятие 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"/>
                <a:ea typeface="Open Sans"/>
                <a:cs typeface="Open Sans"/>
                <a:sym typeface="Open Sans"/>
              </a:rPr>
              <a:t>Партнер:</a:t>
            </a:r>
            <a:endParaRPr i="0" sz="12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партнера при его наличии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7" name="Google Shape;437;g15a35e3eda8_0_311"/>
          <p:cNvSpPr/>
          <p:nvPr/>
        </p:nvSpPr>
        <p:spPr>
          <a:xfrm>
            <a:off x="10160700" y="3954200"/>
            <a:ext cx="1787700" cy="27432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Название: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название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Для кого: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укажите целевую аудиторию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Open Sans"/>
                <a:ea typeface="Open Sans"/>
                <a:cs typeface="Open Sans"/>
                <a:sym typeface="Open Sans"/>
              </a:rPr>
              <a:t>Задача:</a:t>
            </a:r>
            <a:endParaRPr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какую потребность аудитории решает мероприятие 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"/>
                <a:ea typeface="Open Sans"/>
                <a:cs typeface="Open Sans"/>
                <a:sym typeface="Open Sans"/>
              </a:rPr>
              <a:t>Партнер:</a:t>
            </a:r>
            <a:endParaRPr i="0" sz="12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партнера при его наличии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8" name="Google Shape;438;g15a35e3eda8_0_311"/>
          <p:cNvSpPr txBox="1"/>
          <p:nvPr/>
        </p:nvSpPr>
        <p:spPr>
          <a:xfrm>
            <a:off x="6322450" y="35703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-RU" sz="15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октябрь</a:t>
            </a:r>
            <a:endParaRPr b="1" i="0" sz="1500" u="none" cap="none" strike="noStrike">
              <a:solidFill>
                <a:srgbClr val="F75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9" name="Google Shape;439;g15a35e3eda8_0_311"/>
          <p:cNvSpPr txBox="1"/>
          <p:nvPr/>
        </p:nvSpPr>
        <p:spPr>
          <a:xfrm>
            <a:off x="8241575" y="35703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-RU" sz="15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ноябрь</a:t>
            </a:r>
            <a:endParaRPr b="1" i="0" sz="1500" u="none" cap="none" strike="noStrike">
              <a:solidFill>
                <a:srgbClr val="F75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0" name="Google Shape;440;g15a35e3eda8_0_311"/>
          <p:cNvSpPr txBox="1"/>
          <p:nvPr/>
        </p:nvSpPr>
        <p:spPr>
          <a:xfrm>
            <a:off x="10176150" y="35703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-RU" sz="15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декабрь</a:t>
            </a:r>
            <a:endParaRPr b="1" i="0" sz="1500" u="none" cap="none" strike="noStrike">
              <a:solidFill>
                <a:srgbClr val="F75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g15a35e3eda8_0_3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2771" y="4132480"/>
            <a:ext cx="395557" cy="27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g15a35e3eda8_0_3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2768" y="5745049"/>
            <a:ext cx="348510" cy="34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g15a35e3eda8_0_3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00374" y="1162621"/>
            <a:ext cx="4391251" cy="864856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g15a35e3eda8_0_340"/>
          <p:cNvSpPr txBox="1"/>
          <p:nvPr/>
        </p:nvSpPr>
        <p:spPr>
          <a:xfrm>
            <a:off x="3773326" y="2684200"/>
            <a:ext cx="4518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ru-RU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Укажите </a:t>
            </a:r>
            <a:r>
              <a:rPr b="1" i="0" lang="ru-RU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Фамилию </a:t>
            </a:r>
            <a:r>
              <a:rPr i="0" lang="ru-RU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 </a:t>
            </a:r>
            <a:r>
              <a:rPr b="1" i="0" lang="ru-RU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Имя </a:t>
            </a:r>
            <a:r>
              <a:rPr i="0" lang="ru-RU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куратора и его контактные данные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" name="Google Shape;450;g15a35e3eda8_0_340"/>
          <p:cNvSpPr txBox="1"/>
          <p:nvPr/>
        </p:nvSpPr>
        <p:spPr>
          <a:xfrm>
            <a:off x="5331012" y="4087577"/>
            <a:ext cx="1718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ru-RU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почта</a:t>
            </a:r>
            <a:endParaRPr i="0" sz="19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" name="Google Shape;451;g15a35e3eda8_0_340"/>
          <p:cNvSpPr txBox="1"/>
          <p:nvPr/>
        </p:nvSpPr>
        <p:spPr>
          <a:xfrm>
            <a:off x="5334174" y="5706850"/>
            <a:ext cx="2957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ru-RU" sz="1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контактный телефон</a:t>
            </a:r>
            <a:endParaRPr b="1" i="0" sz="19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2" name="Google Shape;452;g15a35e3eda8_0_340"/>
          <p:cNvSpPr txBox="1"/>
          <p:nvPr/>
        </p:nvSpPr>
        <p:spPr>
          <a:xfrm>
            <a:off x="5331000" y="4937950"/>
            <a:ext cx="2510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ru-RU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ник в телеграм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53" name="Google Shape;453;g15a35e3eda8_0_3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32771" y="4937950"/>
            <a:ext cx="404050" cy="4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15a35e3eda8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17198" y="1522300"/>
            <a:ext cx="3980850" cy="39983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15a35e3eda8_0_14"/>
          <p:cNvSpPr txBox="1"/>
          <p:nvPr/>
        </p:nvSpPr>
        <p:spPr>
          <a:xfrm>
            <a:off x="4029725" y="1203338"/>
            <a:ext cx="3619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35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Содержание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g15a35e3eda8_0_14"/>
          <p:cNvSpPr txBox="1"/>
          <p:nvPr/>
        </p:nvSpPr>
        <p:spPr>
          <a:xfrm>
            <a:off x="5147625" y="2237663"/>
            <a:ext cx="59961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ru-RU" sz="19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Информация о библиотеке</a:t>
            </a:r>
            <a:endParaRPr i="0" sz="19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i="0" sz="19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ru-RU" sz="19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Анализ текущей и потенциальной аудитории библиотеки</a:t>
            </a:r>
            <a:endParaRPr i="0" sz="19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0" sz="19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ru-RU" sz="19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Анализ текущих и потенциальных партнеров</a:t>
            </a:r>
            <a:endParaRPr i="0" sz="19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0" sz="19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ru-RU" sz="19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Анализ текущих и недостающих ресурсов</a:t>
            </a:r>
            <a:endParaRPr i="0" sz="19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0" sz="19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ru-RU" sz="19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Цели библиотеки в Проекте</a:t>
            </a:r>
            <a:endParaRPr i="0" sz="19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0" sz="19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ru-RU" sz="19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План библиотеки по реализации Проекта</a:t>
            </a:r>
            <a:endParaRPr i="0" sz="19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06" name="Google Shape;106;g15a35e3eda8_0_14"/>
          <p:cNvSpPr/>
          <p:nvPr/>
        </p:nvSpPr>
        <p:spPr>
          <a:xfrm>
            <a:off x="4795045" y="2393458"/>
            <a:ext cx="86700" cy="867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15a35e3eda8_0_14"/>
          <p:cNvSpPr/>
          <p:nvPr/>
        </p:nvSpPr>
        <p:spPr>
          <a:xfrm>
            <a:off x="4795045" y="2935791"/>
            <a:ext cx="86700" cy="867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15a35e3eda8_0_14"/>
          <p:cNvSpPr txBox="1"/>
          <p:nvPr/>
        </p:nvSpPr>
        <p:spPr>
          <a:xfrm>
            <a:off x="4029733" y="2237667"/>
            <a:ext cx="4191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9" name="Google Shape;109;g15a35e3eda8_0_14"/>
          <p:cNvCxnSpPr>
            <a:stCxn id="106" idx="0"/>
          </p:cNvCxnSpPr>
          <p:nvPr/>
        </p:nvCxnSpPr>
        <p:spPr>
          <a:xfrm flipH="1">
            <a:off x="4828495" y="2393458"/>
            <a:ext cx="9900" cy="3318900"/>
          </a:xfrm>
          <a:prstGeom prst="straightConnector1">
            <a:avLst/>
          </a:prstGeom>
          <a:noFill/>
          <a:ln cap="flat" cmpd="sng" w="9525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" name="Google Shape;110;g15a35e3eda8_0_14"/>
          <p:cNvSpPr/>
          <p:nvPr/>
        </p:nvSpPr>
        <p:spPr>
          <a:xfrm>
            <a:off x="4795045" y="3783716"/>
            <a:ext cx="86700" cy="867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15a35e3eda8_0_14"/>
          <p:cNvSpPr/>
          <p:nvPr/>
        </p:nvSpPr>
        <p:spPr>
          <a:xfrm>
            <a:off x="4795045" y="4353008"/>
            <a:ext cx="86700" cy="867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15a35e3eda8_0_14"/>
          <p:cNvSpPr/>
          <p:nvPr/>
        </p:nvSpPr>
        <p:spPr>
          <a:xfrm>
            <a:off x="4795045" y="4922299"/>
            <a:ext cx="86700" cy="867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15a35e3eda8_0_14"/>
          <p:cNvSpPr/>
          <p:nvPr/>
        </p:nvSpPr>
        <p:spPr>
          <a:xfrm>
            <a:off x="4795045" y="5625458"/>
            <a:ext cx="86700" cy="867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a35e3eda8_0_28"/>
          <p:cNvSpPr txBox="1"/>
          <p:nvPr/>
        </p:nvSpPr>
        <p:spPr>
          <a:xfrm>
            <a:off x="818450" y="581825"/>
            <a:ext cx="7201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35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Информация о библиотеке</a:t>
            </a:r>
            <a:endParaRPr b="1" i="0" sz="3500" u="none" cap="none" strike="noStrike">
              <a:solidFill>
                <a:srgbClr val="F75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g15a35e3eda8_0_28"/>
          <p:cNvSpPr txBox="1"/>
          <p:nvPr/>
        </p:nvSpPr>
        <p:spPr>
          <a:xfrm>
            <a:off x="818450" y="5683025"/>
            <a:ext cx="10871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ru-RU" sz="11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*Если у вас нет собственного сайта укажите сайт ЦБС.</a:t>
            </a:r>
            <a:endParaRPr i="0" sz="11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ru-RU" sz="11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** Для выполнения этого пункта  презентации вам необходимо иметь открытое сообщество в социальной сети Вконтакте. Если его у вас нет, создайте его, опираясь на инструкцию по ссылке: https://postium.ru/kak-sozdat-gruppu-v-kontakte/.</a:t>
            </a:r>
            <a:endParaRPr i="0" sz="11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ru-RU" sz="11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*** Наличие телеграм-канала вашей библиотеки является необязательным условием. Но важно, чтобы куратор проекта имел в т</a:t>
            </a:r>
            <a:r>
              <a:rPr lang="ru-RU" sz="1100">
                <a:latin typeface="Open Sans Medium"/>
                <a:ea typeface="Open Sans Medium"/>
                <a:cs typeface="Open Sans Medium"/>
                <a:sym typeface="Open Sans Medium"/>
              </a:rPr>
              <a:t>е</a:t>
            </a:r>
            <a:r>
              <a:rPr i="0" lang="ru-RU" sz="11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леграм свой профиль.</a:t>
            </a:r>
            <a:endParaRPr i="0" sz="11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20" name="Google Shape;120;g15a35e3eda8_0_28"/>
          <p:cNvSpPr txBox="1"/>
          <p:nvPr/>
        </p:nvSpPr>
        <p:spPr>
          <a:xfrm>
            <a:off x="1529648" y="2414308"/>
            <a:ext cx="54837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ru-RU" sz="13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Ссылка на сайт*:</a:t>
            </a:r>
            <a:endParaRPr i="0" sz="13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ru-RU" sz="13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Ссылка на Вконтакте**:</a:t>
            </a:r>
            <a:endParaRPr i="0" sz="13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ru-RU" sz="13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Ссылка на Телеграм***:</a:t>
            </a:r>
            <a:endParaRPr i="0" sz="13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21" name="Google Shape;121;g15a35e3eda8_0_28"/>
          <p:cNvSpPr/>
          <p:nvPr/>
        </p:nvSpPr>
        <p:spPr>
          <a:xfrm>
            <a:off x="1235625" y="2970019"/>
            <a:ext cx="96300" cy="1041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g15a35e3eda8_0_28"/>
          <p:cNvCxnSpPr/>
          <p:nvPr/>
        </p:nvCxnSpPr>
        <p:spPr>
          <a:xfrm>
            <a:off x="1283805" y="2235879"/>
            <a:ext cx="0" cy="786900"/>
          </a:xfrm>
          <a:prstGeom prst="straightConnector1">
            <a:avLst/>
          </a:prstGeom>
          <a:noFill/>
          <a:ln cap="flat" cmpd="sng" w="952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3" name="Google Shape;123;g15a35e3eda8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9948" y="1593802"/>
            <a:ext cx="3612201" cy="384397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15a35e3eda8_0_28"/>
          <p:cNvSpPr/>
          <p:nvPr/>
        </p:nvSpPr>
        <p:spPr>
          <a:xfrm>
            <a:off x="901200" y="1637675"/>
            <a:ext cx="5882100" cy="708000"/>
          </a:xfrm>
          <a:prstGeom prst="roundRect">
            <a:avLst>
              <a:gd fmla="val 16667" name="adj"/>
            </a:avLst>
          </a:prstGeom>
          <a:solidFill>
            <a:srgbClr val="F75000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ru-RU" sz="1500" u="none" cap="none" strike="noStrik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Название вашей библиотеки</a:t>
            </a:r>
            <a:endParaRPr i="0" sz="1500" u="none" cap="none" strike="noStrike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25" name="Google Shape;125;g15a35e3eda8_0_28"/>
          <p:cNvSpPr/>
          <p:nvPr/>
        </p:nvSpPr>
        <p:spPr>
          <a:xfrm>
            <a:off x="927075" y="3806675"/>
            <a:ext cx="1668300" cy="15339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ru-RU" sz="12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Укажите площади библиотеки</a:t>
            </a:r>
            <a:endParaRPr i="0" sz="12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26" name="Google Shape;126;g15a35e3eda8_0_28"/>
          <p:cNvSpPr/>
          <p:nvPr/>
        </p:nvSpPr>
        <p:spPr>
          <a:xfrm>
            <a:off x="2883575" y="3806675"/>
            <a:ext cx="1668300" cy="15339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ru-RU" sz="12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Укажите  к</a:t>
            </a:r>
            <a:r>
              <a:rPr i="0" lang="ru-RU" sz="12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оличество изданий по КИ</a:t>
            </a:r>
            <a:endParaRPr i="0" sz="12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27" name="Google Shape;127;g15a35e3eda8_0_28"/>
          <p:cNvSpPr/>
          <p:nvPr/>
        </p:nvSpPr>
        <p:spPr>
          <a:xfrm>
            <a:off x="4926550" y="3806675"/>
            <a:ext cx="1668300" cy="15339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ru-RU" sz="12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Укажите  среднее к</a:t>
            </a:r>
            <a:r>
              <a:rPr i="0" lang="ru-RU" sz="12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оличество посетителей в месяц</a:t>
            </a:r>
            <a:endParaRPr i="0" sz="12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28" name="Google Shape;128;g15a35e3eda8_0_28"/>
          <p:cNvSpPr/>
          <p:nvPr/>
        </p:nvSpPr>
        <p:spPr>
          <a:xfrm>
            <a:off x="957975" y="3367138"/>
            <a:ext cx="1606500" cy="332100"/>
          </a:xfrm>
          <a:prstGeom prst="roundRect">
            <a:avLst>
              <a:gd fmla="val 16667" name="adj"/>
            </a:avLst>
          </a:prstGeom>
          <a:solidFill>
            <a:srgbClr val="F75000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ru-RU" sz="1500" u="none" cap="none" strike="noStrike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Площадь</a:t>
            </a:r>
            <a:endParaRPr i="0" sz="1500" u="none" cap="none" strike="noStrike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29" name="Google Shape;129;g15a35e3eda8_0_28"/>
          <p:cNvSpPr/>
          <p:nvPr/>
        </p:nvSpPr>
        <p:spPr>
          <a:xfrm>
            <a:off x="2914475" y="3367138"/>
            <a:ext cx="1606500" cy="332100"/>
          </a:xfrm>
          <a:prstGeom prst="roundRect">
            <a:avLst>
              <a:gd fmla="val 16667" name="adj"/>
            </a:avLst>
          </a:prstGeom>
          <a:solidFill>
            <a:srgbClr val="F75000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ru-RU" sz="1500" u="none" cap="none" strike="noStrike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Фонды</a:t>
            </a:r>
            <a:endParaRPr i="0" sz="15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30" name="Google Shape;130;g15a35e3eda8_0_28"/>
          <p:cNvSpPr/>
          <p:nvPr/>
        </p:nvSpPr>
        <p:spPr>
          <a:xfrm>
            <a:off x="4957450" y="3328013"/>
            <a:ext cx="1606500" cy="332100"/>
          </a:xfrm>
          <a:prstGeom prst="roundRect">
            <a:avLst>
              <a:gd fmla="val 16667" name="adj"/>
            </a:avLst>
          </a:prstGeom>
          <a:solidFill>
            <a:srgbClr val="F75000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ru-RU" sz="1500" u="none" cap="none" strike="noStrike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Посетители</a:t>
            </a:r>
            <a:endParaRPr i="0" sz="15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a35e3eda8_0_44"/>
          <p:cNvSpPr txBox="1"/>
          <p:nvPr/>
        </p:nvSpPr>
        <p:spPr>
          <a:xfrm>
            <a:off x="11445285" y="6326923"/>
            <a:ext cx="746700" cy="5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ru-RU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g15a35e3eda8_0_44"/>
          <p:cNvSpPr txBox="1"/>
          <p:nvPr/>
        </p:nvSpPr>
        <p:spPr>
          <a:xfrm>
            <a:off x="716250" y="626342"/>
            <a:ext cx="88236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425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5000"/>
              </a:buClr>
              <a:buSzPts val="3300"/>
              <a:buFont typeface="Open Sans"/>
              <a:buAutoNum type="arabicPeriod"/>
            </a:pPr>
            <a:r>
              <a:rPr b="1" i="0" lang="ru-RU" sz="33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Анализ </a:t>
            </a:r>
            <a:r>
              <a:rPr b="1" i="1" lang="ru-RU" sz="33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текущей </a:t>
            </a:r>
            <a:r>
              <a:rPr b="1" i="0" lang="ru-RU" sz="33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и </a:t>
            </a:r>
            <a:r>
              <a:rPr b="1" i="1" lang="ru-RU" sz="33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потенциальной </a:t>
            </a:r>
            <a:r>
              <a:rPr b="1" i="0" lang="ru-RU" sz="33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аудитории библиотеки</a:t>
            </a:r>
            <a:endParaRPr b="1" i="0" sz="3300" u="none" cap="none" strike="noStrike">
              <a:solidFill>
                <a:srgbClr val="F75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g15a35e3eda8_0_44"/>
          <p:cNvSpPr txBox="1"/>
          <p:nvPr/>
        </p:nvSpPr>
        <p:spPr>
          <a:xfrm>
            <a:off x="716267" y="1681233"/>
            <a:ext cx="10578300" cy="41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ru-RU" sz="15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Что необходимо изучить перед практическим заданием:</a:t>
            </a:r>
            <a:endParaRPr i="0" sz="15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 Medium"/>
              <a:buChar char="-"/>
            </a:pPr>
            <a:r>
              <a:rPr i="0" lang="ru-RU" sz="15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Что такое целевая аудитория?</a:t>
            </a:r>
            <a:endParaRPr i="0" sz="15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 Medium"/>
              <a:buChar char="-"/>
            </a:pPr>
            <a:r>
              <a:rPr i="0" lang="ru-RU" sz="15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Как исследовать свою целевую аудиторию?</a:t>
            </a:r>
            <a:endParaRPr i="0" sz="15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 Medium"/>
              <a:buChar char="-"/>
            </a:pPr>
            <a:r>
              <a:rPr i="0" lang="ru-RU" sz="15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Типология потенциальной аудитории</a:t>
            </a:r>
            <a:endParaRPr i="0" sz="15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ru-RU" sz="15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Задача:</a:t>
            </a:r>
            <a:r>
              <a:rPr i="0" lang="ru-RU" sz="15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проанализировать текущую и потенциальную аудиторию библиотеки. </a:t>
            </a:r>
            <a:endParaRPr i="0" sz="15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rgbClr val="000000"/>
              </a:solidFill>
              <a:highlight>
                <a:srgbClr val="FFFFFF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1" lang="ru-RU" sz="15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Перед началом работы изучите дополнительные материалы по ссылкам ниже. Для выполнения этого задания вам необходимо составить 4-6 типов целевой аудитории (не менее 2-х, которые уже посещаю вашу библиотеку и не менее 2-х, которых вы хотели бы привлечь в библиотеку). Ниже вы найдете инструкцию как провести комплексный анализ самостоятельно. Визуализируйте каждый тип с помощью детального описания и фотографии.</a:t>
            </a:r>
            <a:endParaRPr i="0" sz="15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1" sz="15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ru-RU" sz="15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Дополнительные материалы и инструкции для работы:</a:t>
            </a:r>
            <a:endParaRPr i="0" sz="15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Open Sans Medium"/>
              <a:buChar char="-"/>
            </a:pPr>
            <a:r>
              <a:rPr i="0" lang="ru-RU" sz="1500" u="sng" cap="none" strike="noStrike">
                <a:solidFill>
                  <a:schemeClr val="accen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Вебинар “</a:t>
            </a:r>
            <a:r>
              <a:rPr i="0" lang="ru-RU" sz="1500" u="sng" cap="none" strike="noStrike">
                <a:solidFill>
                  <a:schemeClr val="accent1"/>
                </a:solidFill>
                <a:latin typeface="Open Sans Medium"/>
                <a:ea typeface="Open Sans Medium"/>
                <a:cs typeface="Open Sans Medium"/>
                <a:sym typeface="Open Sans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Как формировать и развивать сообщества на базе культурного учреждения?</a:t>
            </a:r>
            <a:r>
              <a:rPr i="0" lang="ru-RU" sz="1500" u="sng" cap="none" strike="noStrike">
                <a:solidFill>
                  <a:schemeClr val="accen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”</a:t>
            </a:r>
            <a:endParaRPr i="0" sz="1500" u="sng" cap="none" strike="noStrike">
              <a:solidFill>
                <a:schemeClr val="accen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Open Sans Medium"/>
              <a:buChar char="-"/>
            </a:pPr>
            <a:r>
              <a:rPr i="0" lang="ru-RU" sz="1500" u="sng" cap="none" strike="noStrike">
                <a:solidFill>
                  <a:schemeClr val="accent1"/>
                </a:solidFill>
                <a:latin typeface="Open Sans Medium"/>
                <a:ea typeface="Open Sans Medium"/>
                <a:cs typeface="Open Sans Medium"/>
                <a:sym typeface="Open Sans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Создаем портрет ЦА, который действительно работает</a:t>
            </a:r>
            <a:endParaRPr i="0" sz="1500" u="none" cap="none" strike="noStrike">
              <a:solidFill>
                <a:schemeClr val="accen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Open Sans Medium"/>
              <a:buChar char="-"/>
            </a:pPr>
            <a:r>
              <a:rPr i="0" lang="ru-RU" sz="1500" u="sng" cap="none" strike="noStrike">
                <a:solidFill>
                  <a:schemeClr val="accent1"/>
                </a:solidFill>
                <a:latin typeface="Open Sans Medium"/>
                <a:ea typeface="Open Sans Medium"/>
                <a:cs typeface="Open Sans Medium"/>
                <a:sym typeface="Open Sans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Целевая аудитория: полный гайд по определению, поиску и коммуникации</a:t>
            </a:r>
            <a:endParaRPr i="0" sz="1500" u="none" cap="none" strike="noStrike">
              <a:solidFill>
                <a:schemeClr val="accen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Open Sans Medium"/>
              <a:buChar char="-"/>
            </a:pPr>
            <a:r>
              <a:rPr i="0" lang="ru-RU" sz="1500" u="sng" cap="none" strike="noStrike">
                <a:solidFill>
                  <a:schemeClr val="accent1"/>
                </a:solidFill>
                <a:latin typeface="Open Sans Medium"/>
                <a:ea typeface="Open Sans Medium"/>
                <a:cs typeface="Open Sans Medium"/>
                <a:sym typeface="Open Sans Medium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Инструкция по разработке коммуникационной стратегии</a:t>
            </a:r>
            <a:endParaRPr i="0" sz="1500" u="none" cap="none" strike="noStrike">
              <a:solidFill>
                <a:schemeClr val="accen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1" sz="15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rgbClr val="000000"/>
              </a:solidFill>
              <a:highlight>
                <a:srgbClr val="D6E06B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138" name="Google Shape;138;g15a35e3eda8_0_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14174" y="844275"/>
            <a:ext cx="1631101" cy="16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15a35e3eda8_0_44"/>
          <p:cNvSpPr txBox="1"/>
          <p:nvPr/>
        </p:nvSpPr>
        <p:spPr>
          <a:xfrm>
            <a:off x="10486822" y="782491"/>
            <a:ext cx="1848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2 ч.</a:t>
            </a:r>
            <a:endParaRPr b="0" i="0" sz="1500" u="none" cap="none" strike="noStrike">
              <a:solidFill>
                <a:srgbClr val="F75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5a35e3eda8_0_52"/>
          <p:cNvSpPr txBox="1"/>
          <p:nvPr/>
        </p:nvSpPr>
        <p:spPr>
          <a:xfrm>
            <a:off x="756960" y="574695"/>
            <a:ext cx="7593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31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1.1 Анализ </a:t>
            </a:r>
            <a:r>
              <a:rPr b="1" i="1" lang="ru-RU" sz="31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текущей </a:t>
            </a:r>
            <a:r>
              <a:rPr b="1" i="0" lang="ru-RU" sz="31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аудитории</a:t>
            </a:r>
            <a:endParaRPr b="1" i="0" sz="3100" u="none" cap="none" strike="noStrike">
              <a:solidFill>
                <a:srgbClr val="F75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g15a35e3eda8_0_52"/>
          <p:cNvSpPr txBox="1"/>
          <p:nvPr/>
        </p:nvSpPr>
        <p:spPr>
          <a:xfrm>
            <a:off x="756960" y="3480593"/>
            <a:ext cx="35673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Валерия</a:t>
            </a:r>
            <a:endParaRPr b="1" i="1" sz="13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Возраст: </a:t>
            </a:r>
            <a:r>
              <a:rPr i="1" lang="ru-RU" sz="13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25 лет</a:t>
            </a:r>
            <a:br>
              <a:rPr i="1" lang="ru-RU" sz="13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b="1"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Живет:</a:t>
            </a:r>
            <a:r>
              <a:rPr i="1" lang="ru-RU" sz="13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в г. Пермь</a:t>
            </a:r>
            <a:br>
              <a:rPr i="1" lang="ru-RU" sz="13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b="1"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Образование: </a:t>
            </a:r>
            <a:r>
              <a:rPr i="1" lang="ru-RU" sz="13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высшее, журналистика</a:t>
            </a:r>
            <a:br>
              <a:rPr i="1" lang="ru-RU" sz="13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b="1"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 работе:</a:t>
            </a:r>
            <a:r>
              <a:rPr i="1" lang="ru-RU" sz="13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занимается дизайном и социальными сетями, работает с молодежью</a:t>
            </a:r>
            <a:br>
              <a:rPr i="1" lang="ru-RU" sz="13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b="1"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Интересы:</a:t>
            </a:r>
            <a:r>
              <a:rPr i="1" lang="ru-RU" sz="13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иностранные языки, маркетинг, ИТ, современное искусство, образование</a:t>
            </a:r>
            <a:br>
              <a:rPr i="1" lang="ru-RU" sz="13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b="1"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Ценности: </a:t>
            </a:r>
            <a:r>
              <a:rPr i="1" lang="ru-RU" sz="13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личная жизнь, детей пока нет, хочет для себя лучшей жизни, изучает языки, библиотека - стартовая площадка для развития</a:t>
            </a:r>
            <a:br>
              <a:rPr i="1" lang="ru-RU" sz="13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b="1"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Потребность:</a:t>
            </a:r>
            <a:r>
              <a:rPr i="1" lang="ru-RU" sz="13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ищет бесплатную площадку для проведения мероприятий</a:t>
            </a:r>
            <a:endParaRPr i="1" sz="13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147" name="Google Shape;147;g15a35e3eda8_0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83482">
            <a:off x="1649834" y="1797664"/>
            <a:ext cx="1577253" cy="139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15a35e3eda8_0_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0698" y="1621017"/>
            <a:ext cx="1566976" cy="1572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15a35e3eda8_0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7172477">
            <a:off x="5288100" y="1669479"/>
            <a:ext cx="1580838" cy="138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15a35e3eda8_0_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92485" y="1621014"/>
            <a:ext cx="1566976" cy="1572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15a35e3eda8_0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017013">
            <a:off x="8939863" y="1790064"/>
            <a:ext cx="1578392" cy="139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15a35e3eda8_0_52"/>
          <p:cNvPicPr preferRelativeResize="0"/>
          <p:nvPr/>
        </p:nvPicPr>
        <p:blipFill rotWithShape="1">
          <a:blip r:embed="rId5">
            <a:alphaModFix/>
          </a:blip>
          <a:srcRect b="0" l="11558" r="14671" t="0"/>
          <a:stretch/>
        </p:blipFill>
        <p:spPr>
          <a:xfrm>
            <a:off x="1686919" y="1717884"/>
            <a:ext cx="1422900" cy="1378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3" name="Google Shape;153;g15a35e3eda8_0_52"/>
          <p:cNvSpPr txBox="1"/>
          <p:nvPr/>
        </p:nvSpPr>
        <p:spPr>
          <a:xfrm>
            <a:off x="4434880" y="3536900"/>
            <a:ext cx="3567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ИМЯ</a:t>
            </a:r>
            <a:endParaRPr b="1" i="0" sz="13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Возраст:  </a:t>
            </a:r>
            <a:b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Живет:</a:t>
            </a:r>
            <a:b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Образование:  </a:t>
            </a:r>
            <a:b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 работе:  </a:t>
            </a:r>
            <a:b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Интересы:  </a:t>
            </a:r>
            <a:b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Ценности:   </a:t>
            </a:r>
            <a:b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Потребность:  </a:t>
            </a:r>
            <a:endParaRPr b="1" i="0" sz="13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g15a35e3eda8_0_52"/>
          <p:cNvSpPr txBox="1"/>
          <p:nvPr/>
        </p:nvSpPr>
        <p:spPr>
          <a:xfrm>
            <a:off x="8112800" y="3536899"/>
            <a:ext cx="3567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ИМЯ</a:t>
            </a:r>
            <a:endParaRPr b="1" i="0" sz="13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Возраст:  </a:t>
            </a:r>
            <a:b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Живет:</a:t>
            </a:r>
            <a:b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Образование:  </a:t>
            </a:r>
            <a:b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 работе:  </a:t>
            </a:r>
            <a:b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Интересы:  </a:t>
            </a:r>
            <a:b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Ценности:   </a:t>
            </a:r>
            <a:b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Потребность:  </a:t>
            </a:r>
            <a:endParaRPr b="1" i="0" sz="13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5a35e3eda8_0_66"/>
          <p:cNvSpPr txBox="1"/>
          <p:nvPr/>
        </p:nvSpPr>
        <p:spPr>
          <a:xfrm>
            <a:off x="754413" y="592556"/>
            <a:ext cx="10017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31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1.2 Анализ </a:t>
            </a:r>
            <a:r>
              <a:rPr b="1" i="1" lang="ru-RU" sz="31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потенциальной </a:t>
            </a:r>
            <a:r>
              <a:rPr b="1" i="0" lang="ru-RU" sz="31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аудитории</a:t>
            </a:r>
            <a:endParaRPr i="0" sz="3100" u="none" cap="none" strike="noStrike">
              <a:solidFill>
                <a:srgbClr val="F75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g15a35e3eda8_0_66"/>
          <p:cNvSpPr txBox="1"/>
          <p:nvPr/>
        </p:nvSpPr>
        <p:spPr>
          <a:xfrm>
            <a:off x="756960" y="3480593"/>
            <a:ext cx="35673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Петр Ильич</a:t>
            </a:r>
            <a:endParaRPr b="1" i="1" sz="13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Возраст: </a:t>
            </a:r>
            <a:r>
              <a:rPr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35 лет</a:t>
            </a:r>
            <a:br>
              <a:rPr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Живет: </a:t>
            </a:r>
            <a:r>
              <a:rPr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д. Бырма</a:t>
            </a:r>
            <a:br>
              <a:rPr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Образование:</a:t>
            </a:r>
            <a:r>
              <a:rPr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среднее профессиональное, инженер</a:t>
            </a:r>
            <a:br>
              <a:rPr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 работе: </a:t>
            </a:r>
            <a:r>
              <a:rPr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общается преимущественно с инженерами, решает сложные задачи, любит точность</a:t>
            </a:r>
            <a:br>
              <a:rPr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Интересы:</a:t>
            </a:r>
            <a:r>
              <a:rPr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косплей, реконструкция исторических событий, компьютерные игры</a:t>
            </a:r>
            <a:br>
              <a:rPr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Ценности:</a:t>
            </a:r>
            <a:r>
              <a:rPr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любит музыку и историческое кино,  </a:t>
            </a:r>
            <a:br>
              <a:rPr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Потребность: </a:t>
            </a:r>
            <a:r>
              <a:rPr i="1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ищет место, где можно собираться с единомышленниками для обсуждения новых книг </a:t>
            </a:r>
            <a:endParaRPr i="1" sz="13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2" name="Google Shape;162;g15a35e3eda8_0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83482">
            <a:off x="1649834" y="1797664"/>
            <a:ext cx="1577253" cy="139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15a35e3eda8_0_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0698" y="1621017"/>
            <a:ext cx="1566976" cy="1572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5a35e3eda8_0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7172477">
            <a:off x="5288100" y="1669479"/>
            <a:ext cx="1580838" cy="138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15a35e3eda8_0_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92485" y="1621014"/>
            <a:ext cx="1566976" cy="1572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15a35e3eda8_0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017013">
            <a:off x="8939863" y="1790064"/>
            <a:ext cx="1578392" cy="139084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15a35e3eda8_0_66"/>
          <p:cNvSpPr txBox="1"/>
          <p:nvPr/>
        </p:nvSpPr>
        <p:spPr>
          <a:xfrm>
            <a:off x="4434880" y="3536900"/>
            <a:ext cx="3567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ИМЯ</a:t>
            </a:r>
            <a:endParaRPr b="1" i="0" sz="13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Возраст: </a:t>
            </a:r>
            <a:r>
              <a:rPr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Живет:</a:t>
            </a:r>
            <a:br>
              <a:rPr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Образование:</a:t>
            </a:r>
            <a:r>
              <a:rPr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br>
              <a:rPr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 работе: </a:t>
            </a:r>
            <a:r>
              <a:rPr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Интересы:</a:t>
            </a:r>
            <a:r>
              <a:rPr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br>
              <a:rPr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Ценности:</a:t>
            </a:r>
            <a:r>
              <a:rPr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br>
              <a:rPr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Потребность: </a:t>
            </a:r>
            <a:r>
              <a:rPr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i="0" sz="13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g15a35e3eda8_0_66"/>
          <p:cNvSpPr txBox="1"/>
          <p:nvPr/>
        </p:nvSpPr>
        <p:spPr>
          <a:xfrm>
            <a:off x="8112800" y="3536899"/>
            <a:ext cx="3567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ИМЯ</a:t>
            </a:r>
            <a:endParaRPr b="1" i="0" sz="13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Возраст: </a:t>
            </a:r>
            <a:r>
              <a:rPr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Живет:</a:t>
            </a:r>
            <a:br>
              <a:rPr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Образование:</a:t>
            </a:r>
            <a:r>
              <a:rPr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br>
              <a:rPr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 работе: </a:t>
            </a:r>
            <a:r>
              <a:rPr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Интересы:</a:t>
            </a:r>
            <a:r>
              <a:rPr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br>
              <a:rPr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Ценности:</a:t>
            </a:r>
            <a:r>
              <a:rPr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br>
              <a:rPr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Потребность: </a:t>
            </a:r>
            <a:r>
              <a:rPr i="0" lang="ru-RU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i="0" sz="13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https://a2is.ru/uploads/2539.jpg" id="169" name="Google Shape;169;g15a35e3eda8_0_66"/>
          <p:cNvPicPr preferRelativeResize="0"/>
          <p:nvPr/>
        </p:nvPicPr>
        <p:blipFill rotWithShape="1">
          <a:blip r:embed="rId5">
            <a:alphaModFix/>
          </a:blip>
          <a:srcRect b="0" l="16695" r="16702" t="0"/>
          <a:stretch/>
        </p:blipFill>
        <p:spPr>
          <a:xfrm>
            <a:off x="1727885" y="1717936"/>
            <a:ext cx="1378500" cy="1378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5a35e3eda8_0_80"/>
          <p:cNvSpPr txBox="1"/>
          <p:nvPr/>
        </p:nvSpPr>
        <p:spPr>
          <a:xfrm>
            <a:off x="716250" y="844275"/>
            <a:ext cx="94335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ru-RU" sz="33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2. Анализ текущих и потенциальных партнеров</a:t>
            </a:r>
            <a:endParaRPr b="1" i="0" sz="3300" u="none" cap="none" strike="noStrike">
              <a:solidFill>
                <a:srgbClr val="F75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g15a35e3eda8_0_80"/>
          <p:cNvSpPr txBox="1"/>
          <p:nvPr/>
        </p:nvSpPr>
        <p:spPr>
          <a:xfrm>
            <a:off x="716250" y="1910625"/>
            <a:ext cx="10578300" cy="4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ru-RU" sz="15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"/>
                <a:ea typeface="Open Sans"/>
                <a:cs typeface="Open Sans"/>
                <a:sym typeface="Open Sans"/>
              </a:rPr>
              <a:t>Что необходимо изучить перед практическим заданием:</a:t>
            </a:r>
            <a:endParaRPr i="0" sz="15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Char char="-"/>
            </a:pPr>
            <a:r>
              <a:rPr i="0" lang="ru-RU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Что такое партнерские программы?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Char char="-"/>
            </a:pPr>
            <a:r>
              <a:rPr i="0" lang="ru-RU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Как исследовать своих потенциальных партнеров?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chemeClr val="lt1"/>
              </a:solidFill>
              <a:highlight>
                <a:srgbClr val="F75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ru-RU" sz="15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"/>
                <a:ea typeface="Open Sans"/>
                <a:cs typeface="Open Sans"/>
                <a:sym typeface="Open Sans"/>
              </a:rPr>
              <a:t>Задача:</a:t>
            </a:r>
            <a:r>
              <a:rPr i="0" lang="ru-RU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проанализировать текущих и потенциальных партнеров библиотеки. 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1" lang="ru-RU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Перед началом работы изучите дополнительные материалы по ссылкам ниже. </a:t>
            </a:r>
            <a:r>
              <a:rPr i="1" lang="ru-RU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Для выполнения этого задания вам необходимо составить не менее </a:t>
            </a:r>
            <a:r>
              <a:rPr b="1" i="1" lang="ru-RU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2-х карточек текущих партнеров</a:t>
            </a:r>
            <a:r>
              <a:rPr i="1" lang="ru-RU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и </a:t>
            </a:r>
            <a:r>
              <a:rPr b="1" i="1" lang="ru-RU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2-х карточек потенциальных партнеров</a:t>
            </a:r>
            <a:r>
              <a:rPr i="1" lang="ru-RU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i="1" lang="ru-RU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Для начала проанализируйте разные типы организаций, находящихся поблизости, не только учреждения культуры (школы, музеи, дома культур) и ВУЗы. Предположите, с кем могло бы получиться интересное сотрудничество в новом формате. Но учтите, что партнерам и лекторам не обязательно находиться рядом с вами, они могут включиться в работу дистанционно.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1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ru-RU" sz="15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Open Sans"/>
                <a:ea typeface="Open Sans"/>
                <a:cs typeface="Open Sans"/>
                <a:sym typeface="Open Sans"/>
              </a:rPr>
              <a:t>Дополнительные материалы и инструкции для работы:</a:t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Open Sans"/>
              <a:buChar char="-"/>
            </a:pPr>
            <a:r>
              <a:rPr i="0" lang="ru-RU" sz="1500" u="sng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Вебинар  Разработка партнерской программы</a:t>
            </a:r>
            <a:endParaRPr i="0" sz="15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Open Sans"/>
              <a:buChar char="-"/>
            </a:pPr>
            <a:r>
              <a:rPr i="0" lang="ru-RU" sz="1500" u="sng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Как привлечь волонтеров. 8 практических советов</a:t>
            </a:r>
            <a:endParaRPr i="0" sz="15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Open Sans"/>
              <a:buChar char="-"/>
            </a:pPr>
            <a:r>
              <a:rPr i="0" lang="ru-RU" sz="1500" u="sng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Кто такие партнеры и где их искать?</a:t>
            </a:r>
            <a:endParaRPr i="0" sz="15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1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rgbClr val="000000"/>
              </a:solidFill>
              <a:highlight>
                <a:srgbClr val="D6E06B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6" name="Google Shape;176;g15a35e3eda8_0_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14174" y="844275"/>
            <a:ext cx="1631101" cy="16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15a35e3eda8_0_80"/>
          <p:cNvSpPr txBox="1"/>
          <p:nvPr/>
        </p:nvSpPr>
        <p:spPr>
          <a:xfrm>
            <a:off x="10486822" y="782491"/>
            <a:ext cx="1848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1 ч.</a:t>
            </a:r>
            <a:endParaRPr b="0" i="0" sz="1500" u="none" cap="none" strike="noStrike">
              <a:solidFill>
                <a:srgbClr val="F75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5a35e3eda8_0_87"/>
          <p:cNvSpPr txBox="1"/>
          <p:nvPr/>
        </p:nvSpPr>
        <p:spPr>
          <a:xfrm>
            <a:off x="4710605" y="1464000"/>
            <a:ext cx="4404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ru-RU" sz="23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Департамент культуры</a:t>
            </a:r>
            <a:endParaRPr i="1" sz="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3" name="Google Shape;183;g15a35e3eda8_0_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13" y="2369412"/>
            <a:ext cx="2674596" cy="21971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g15a35e3eda8_0_87"/>
          <p:cNvCxnSpPr/>
          <p:nvPr/>
        </p:nvCxnSpPr>
        <p:spPr>
          <a:xfrm>
            <a:off x="2054534" y="4419726"/>
            <a:ext cx="0" cy="573300"/>
          </a:xfrm>
          <a:prstGeom prst="straightConnector1">
            <a:avLst/>
          </a:prstGeom>
          <a:noFill/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5" name="Google Shape;185;g15a35e3eda8_0_87"/>
          <p:cNvCxnSpPr/>
          <p:nvPr/>
        </p:nvCxnSpPr>
        <p:spPr>
          <a:xfrm>
            <a:off x="2054534" y="4992814"/>
            <a:ext cx="2382300" cy="0"/>
          </a:xfrm>
          <a:prstGeom prst="straightConnector1">
            <a:avLst/>
          </a:prstGeom>
          <a:noFill/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6" name="Google Shape;186;g15a35e3eda8_0_87"/>
          <p:cNvCxnSpPr/>
          <p:nvPr/>
        </p:nvCxnSpPr>
        <p:spPr>
          <a:xfrm>
            <a:off x="4436879" y="1889551"/>
            <a:ext cx="0" cy="3103200"/>
          </a:xfrm>
          <a:prstGeom prst="straightConnector1">
            <a:avLst/>
          </a:prstGeom>
          <a:noFill/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7" name="Google Shape;187;g15a35e3eda8_0_87"/>
          <p:cNvSpPr/>
          <p:nvPr/>
        </p:nvSpPr>
        <p:spPr>
          <a:xfrm>
            <a:off x="4402377" y="1889550"/>
            <a:ext cx="68100" cy="711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15a35e3eda8_0_87"/>
          <p:cNvSpPr/>
          <p:nvPr/>
        </p:nvSpPr>
        <p:spPr>
          <a:xfrm>
            <a:off x="4402991" y="3460244"/>
            <a:ext cx="68100" cy="711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15a35e3eda8_0_87"/>
          <p:cNvSpPr txBox="1"/>
          <p:nvPr/>
        </p:nvSpPr>
        <p:spPr>
          <a:xfrm>
            <a:off x="754413" y="592556"/>
            <a:ext cx="10017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31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2.1 Анализ </a:t>
            </a:r>
            <a:r>
              <a:rPr b="1" i="1" lang="ru-RU" sz="31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текущих </a:t>
            </a:r>
            <a:r>
              <a:rPr b="1" i="0" lang="ru-RU" sz="31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партнеров</a:t>
            </a:r>
            <a:endParaRPr i="0" sz="3100" u="none" cap="none" strike="noStrike">
              <a:solidFill>
                <a:srgbClr val="F75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g15a35e3eda8_0_87"/>
          <p:cNvSpPr/>
          <p:nvPr/>
        </p:nvSpPr>
        <p:spPr>
          <a:xfrm>
            <a:off x="4402391" y="4957269"/>
            <a:ext cx="68100" cy="711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15a35e3eda8_0_87"/>
          <p:cNvSpPr txBox="1"/>
          <p:nvPr/>
        </p:nvSpPr>
        <p:spPr>
          <a:xfrm>
            <a:off x="4710585" y="3169600"/>
            <a:ext cx="322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3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Название партнера</a:t>
            </a:r>
            <a:endParaRPr i="0" sz="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g15a35e3eda8_0_87"/>
          <p:cNvSpPr txBox="1"/>
          <p:nvPr/>
        </p:nvSpPr>
        <p:spPr>
          <a:xfrm>
            <a:off x="4820452" y="4875213"/>
            <a:ext cx="322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3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Название партнера</a:t>
            </a:r>
            <a:endParaRPr i="0" sz="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3" name="Google Shape;193;g15a35e3eda8_0_87"/>
          <p:cNvSpPr txBox="1"/>
          <p:nvPr/>
        </p:nvSpPr>
        <p:spPr>
          <a:xfrm>
            <a:off x="4710575" y="1960717"/>
            <a:ext cx="7275900" cy="11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1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Сфера: </a:t>
            </a:r>
            <a:r>
              <a:rPr i="1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культура, управление</a:t>
            </a:r>
            <a:endParaRPr i="1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1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Статус: </a:t>
            </a:r>
            <a:r>
              <a:rPr i="1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государственная организация</a:t>
            </a:r>
            <a:endParaRPr i="1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1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Формат сотрудничества</a:t>
            </a:r>
            <a:r>
              <a:rPr i="1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проведение молодежной стратсессии “Современые вызовы креативной индустрии”. Совместно с представителями местного департамента культуры библиотека организовала бизнес игру для молодежи города по вопросам культуры. </a:t>
            </a:r>
            <a:endParaRPr i="1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g15a35e3eda8_0_87"/>
          <p:cNvSpPr txBox="1"/>
          <p:nvPr/>
        </p:nvSpPr>
        <p:spPr>
          <a:xfrm>
            <a:off x="4710575" y="3668200"/>
            <a:ext cx="7275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Сфера: </a:t>
            </a:r>
            <a:r>
              <a:rPr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 какой сфере осуществляет свою деятельность партнер</a:t>
            </a:r>
            <a:endParaRPr i="0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Статус: </a:t>
            </a:r>
            <a:r>
              <a:rPr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государственная, коммерческая/ некоммерческая организация</a:t>
            </a:r>
            <a:endParaRPr i="0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Формат сотрудничества</a:t>
            </a:r>
            <a:r>
              <a:rPr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опишите партнерскую программу, что вы делали вместе с партнером и приложите ссылки, если вы упоминали проект в социальных сетях или на сайте</a:t>
            </a:r>
            <a:endParaRPr i="0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g15a35e3eda8_0_87"/>
          <p:cNvSpPr txBox="1"/>
          <p:nvPr/>
        </p:nvSpPr>
        <p:spPr>
          <a:xfrm>
            <a:off x="4820475" y="5411850"/>
            <a:ext cx="7166100" cy="11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Сфера: </a:t>
            </a:r>
            <a:r>
              <a:rPr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 какой сфере осуществляет свою деятельность партнер</a:t>
            </a:r>
            <a:endParaRPr i="0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Статус: </a:t>
            </a:r>
            <a:r>
              <a:rPr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государственная, коммерческая/ некоммерческая организация</a:t>
            </a:r>
            <a:endParaRPr i="0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Формат сотрудничества</a:t>
            </a:r>
            <a:r>
              <a:rPr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опишите партнерскую программу, что вы делали вместе с партнером и приложите ссылки, если вы упоминали проект в социальных сетях или на сайте</a:t>
            </a:r>
            <a:endParaRPr i="0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5a35e3eda8_0_104"/>
          <p:cNvSpPr txBox="1"/>
          <p:nvPr/>
        </p:nvSpPr>
        <p:spPr>
          <a:xfrm>
            <a:off x="4785667" y="1525733"/>
            <a:ext cx="6645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ru-RU" sz="23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Центр современной культуры “Смена”</a:t>
            </a:r>
            <a:endParaRPr b="1" i="1" sz="2300" u="none" cap="none" strike="noStrike">
              <a:solidFill>
                <a:srgbClr val="F75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1" name="Google Shape;201;g15a35e3eda8_0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13" y="2369412"/>
            <a:ext cx="2674596" cy="21971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g15a35e3eda8_0_104"/>
          <p:cNvCxnSpPr/>
          <p:nvPr/>
        </p:nvCxnSpPr>
        <p:spPr>
          <a:xfrm>
            <a:off x="2054534" y="4419726"/>
            <a:ext cx="0" cy="573300"/>
          </a:xfrm>
          <a:prstGeom prst="straightConnector1">
            <a:avLst/>
          </a:prstGeom>
          <a:noFill/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g15a35e3eda8_0_104"/>
          <p:cNvCxnSpPr/>
          <p:nvPr/>
        </p:nvCxnSpPr>
        <p:spPr>
          <a:xfrm>
            <a:off x="2054534" y="4992814"/>
            <a:ext cx="2382300" cy="0"/>
          </a:xfrm>
          <a:prstGeom prst="straightConnector1">
            <a:avLst/>
          </a:prstGeom>
          <a:noFill/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g15a35e3eda8_0_104"/>
          <p:cNvCxnSpPr/>
          <p:nvPr/>
        </p:nvCxnSpPr>
        <p:spPr>
          <a:xfrm>
            <a:off x="4436879" y="1889551"/>
            <a:ext cx="0" cy="3103200"/>
          </a:xfrm>
          <a:prstGeom prst="straightConnector1">
            <a:avLst/>
          </a:prstGeom>
          <a:noFill/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5" name="Google Shape;205;g15a35e3eda8_0_104"/>
          <p:cNvSpPr/>
          <p:nvPr/>
        </p:nvSpPr>
        <p:spPr>
          <a:xfrm>
            <a:off x="4402377" y="1889550"/>
            <a:ext cx="68100" cy="711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15a35e3eda8_0_104"/>
          <p:cNvSpPr/>
          <p:nvPr/>
        </p:nvSpPr>
        <p:spPr>
          <a:xfrm>
            <a:off x="4402991" y="3460244"/>
            <a:ext cx="68100" cy="711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15a35e3eda8_0_104"/>
          <p:cNvSpPr txBox="1"/>
          <p:nvPr/>
        </p:nvSpPr>
        <p:spPr>
          <a:xfrm>
            <a:off x="754413" y="592556"/>
            <a:ext cx="10017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31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2.2 Анализ </a:t>
            </a:r>
            <a:r>
              <a:rPr b="1" i="1" lang="ru-RU" sz="31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потенциальных </a:t>
            </a:r>
            <a:r>
              <a:rPr b="1" i="0" lang="ru-RU" sz="31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партнеров</a:t>
            </a:r>
            <a:endParaRPr i="0" sz="3100" u="none" cap="none" strike="noStrike">
              <a:solidFill>
                <a:srgbClr val="F75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g15a35e3eda8_0_104"/>
          <p:cNvSpPr/>
          <p:nvPr/>
        </p:nvSpPr>
        <p:spPr>
          <a:xfrm>
            <a:off x="4402391" y="4957269"/>
            <a:ext cx="68100" cy="711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15a35e3eda8_0_104"/>
          <p:cNvSpPr txBox="1"/>
          <p:nvPr/>
        </p:nvSpPr>
        <p:spPr>
          <a:xfrm>
            <a:off x="4812852" y="3391983"/>
            <a:ext cx="322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3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Название партнера</a:t>
            </a:r>
            <a:endParaRPr i="0" sz="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g15a35e3eda8_0_104"/>
          <p:cNvSpPr txBox="1"/>
          <p:nvPr/>
        </p:nvSpPr>
        <p:spPr>
          <a:xfrm>
            <a:off x="4894819" y="5028463"/>
            <a:ext cx="322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300" u="none" cap="none" strike="noStrike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Название партнера</a:t>
            </a:r>
            <a:endParaRPr i="0" sz="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" name="Google Shape;211;g15a35e3eda8_0_104"/>
          <p:cNvSpPr txBox="1"/>
          <p:nvPr/>
        </p:nvSpPr>
        <p:spPr>
          <a:xfrm>
            <a:off x="4839808" y="1988817"/>
            <a:ext cx="72015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1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Сфера: </a:t>
            </a:r>
            <a:r>
              <a:rPr i="1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креативные индустрии, культура</a:t>
            </a:r>
            <a:endParaRPr i="1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1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Статус: </a:t>
            </a:r>
            <a:r>
              <a:rPr i="1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некоммерческая организация</a:t>
            </a:r>
            <a:endParaRPr i="1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1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Формат сотрудничества</a:t>
            </a:r>
            <a:r>
              <a:rPr i="1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проведение городского Книжного фестиваля. Для приведения фестиваля были привлечены представителя креативных индустрий, местные мастера и издательства. Фестиваль посетило более 3000 человек и было опубликовано более 10 новостей в СМИ.</a:t>
            </a:r>
            <a:endParaRPr i="1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g15a35e3eda8_0_104"/>
          <p:cNvSpPr txBox="1"/>
          <p:nvPr/>
        </p:nvSpPr>
        <p:spPr>
          <a:xfrm>
            <a:off x="4867742" y="3898358"/>
            <a:ext cx="70917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Сфера: </a:t>
            </a:r>
            <a:r>
              <a:rPr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 какой сфере осуществляет свою деятельность партнер</a:t>
            </a:r>
            <a:endParaRPr i="0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Статус: </a:t>
            </a:r>
            <a:r>
              <a:rPr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государственная, коммерческая/ некоммерческая организация</a:t>
            </a:r>
            <a:endParaRPr i="0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Формат сотрудничества</a:t>
            </a:r>
            <a:r>
              <a:rPr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опишите партнерские программы, что вы делали вместе с партнером и приложите ссылки на онлайн ресурсы партнера</a:t>
            </a:r>
            <a:endParaRPr i="0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Google Shape;213;g15a35e3eda8_0_104"/>
          <p:cNvSpPr txBox="1"/>
          <p:nvPr/>
        </p:nvSpPr>
        <p:spPr>
          <a:xfrm>
            <a:off x="4894808" y="5474875"/>
            <a:ext cx="70917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Сфера: </a:t>
            </a:r>
            <a:r>
              <a:rPr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 какой сфере осуществляет свою деятельность партнер</a:t>
            </a:r>
            <a:endParaRPr i="0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Статус: </a:t>
            </a:r>
            <a:r>
              <a:rPr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государственная, коммерческая/ некоммерческая организация</a:t>
            </a:r>
            <a:endParaRPr i="0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Формат сотрудничества</a:t>
            </a:r>
            <a:r>
              <a:rPr i="0" lang="ru-RU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опишите партнерские программы, что вы делали вместе с партнером и приложите ссылки на онлайн ресурсы партнера</a:t>
            </a:r>
            <a:endParaRPr i="0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2022-01-19T09:23:24Z</dcterms:created>
  <dc:creator>Никита Гусев</dc:creator>
</cp:coreProperties>
</file>